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4" r:id="rId3"/>
    <p:sldId id="288" r:id="rId4"/>
    <p:sldId id="292" r:id="rId5"/>
    <p:sldId id="258" r:id="rId6"/>
    <p:sldId id="259" r:id="rId7"/>
    <p:sldId id="256" r:id="rId8"/>
    <p:sldId id="260" r:id="rId9"/>
    <p:sldId id="261" r:id="rId10"/>
    <p:sldId id="262" r:id="rId11"/>
    <p:sldId id="281" r:id="rId12"/>
    <p:sldId id="263" r:id="rId13"/>
    <p:sldId id="265" r:id="rId14"/>
    <p:sldId id="264" r:id="rId15"/>
    <p:sldId id="266" r:id="rId16"/>
    <p:sldId id="289" r:id="rId17"/>
    <p:sldId id="279" r:id="rId18"/>
    <p:sldId id="287" r:id="rId19"/>
    <p:sldId id="291" r:id="rId20"/>
    <p:sldId id="267" r:id="rId21"/>
    <p:sldId id="269" r:id="rId22"/>
    <p:sldId id="280" r:id="rId23"/>
    <p:sldId id="270" r:id="rId24"/>
    <p:sldId id="271" r:id="rId25"/>
    <p:sldId id="272" r:id="rId26"/>
    <p:sldId id="282" r:id="rId27"/>
    <p:sldId id="290" r:id="rId28"/>
    <p:sldId id="284" r:id="rId29"/>
    <p:sldId id="283" r:id="rId30"/>
    <p:sldId id="285" r:id="rId31"/>
    <p:sldId id="293" r:id="rId3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fCxtQdPGmkzhDyb9uHYaug==" hashData="PR1avwlTlvXfoMZ0AvYlR92L9KI="/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66"/>
    <a:srgbClr val="99FF66"/>
    <a:srgbClr val="FFFF99"/>
    <a:srgbClr val="6666FF"/>
    <a:srgbClr val="FF9966"/>
    <a:srgbClr val="993300"/>
    <a:srgbClr val="9999FF"/>
    <a:srgbClr val="FF99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24" autoAdjust="0"/>
  </p:normalViewPr>
  <p:slideViewPr>
    <p:cSldViewPr>
      <p:cViewPr varScale="1">
        <p:scale>
          <a:sx n="104" d="100"/>
          <a:sy n="104" d="100"/>
        </p:scale>
        <p:origin x="-96" y="-57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hyperlink" Target="https://www.youtube.com/watch?v=KX8PfytpOvg" TargetMode="External"/><Relationship Id="rId7" Type="http://schemas.openxmlformats.org/officeDocument/2006/relationships/image" Target="../media/image6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hyperlink" Target="https://www.youtube.com/watch?v=N-U236443aw" TargetMode="External"/><Relationship Id="rId7" Type="http://schemas.openxmlformats.org/officeDocument/2006/relationships/image" Target="../media/image7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hyperlink" Target="https://www.youtube.com/watch?time_continue=62&amp;v=CNs3d9ICe4A" TargetMode="External"/><Relationship Id="rId7" Type="http://schemas.openxmlformats.org/officeDocument/2006/relationships/image" Target="../media/image7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hyperlink" Target="https://www.youtube.com/watch?v=j5m7UxZX24I" TargetMode="External"/><Relationship Id="rId7" Type="http://schemas.openxmlformats.org/officeDocument/2006/relationships/image" Target="../media/image8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hyperlink" Target="https://www.youtube.com/watch?v=9xQdkS73LNs" TargetMode="External"/><Relationship Id="rId7" Type="http://schemas.openxmlformats.org/officeDocument/2006/relationships/image" Target="../media/image8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Relationship Id="rId9" Type="http://schemas.openxmlformats.org/officeDocument/2006/relationships/image" Target="../media/image9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hyperlink" Target="https://my.mail.ru/list/maria_h/video/245/905.html?from=videoplayer" TargetMode="External"/><Relationship Id="rId7" Type="http://schemas.openxmlformats.org/officeDocument/2006/relationships/image" Target="../media/image9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10" Type="http://schemas.openxmlformats.org/officeDocument/2006/relationships/image" Target="../media/image97.jpeg"/><Relationship Id="rId4" Type="http://schemas.openxmlformats.org/officeDocument/2006/relationships/image" Target="../media/image91.jpeg"/><Relationship Id="rId9" Type="http://schemas.openxmlformats.org/officeDocument/2006/relationships/image" Target="../media/image9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13" Type="http://schemas.openxmlformats.org/officeDocument/2006/relationships/image" Target="../media/image107.jpeg"/><Relationship Id="rId3" Type="http://schemas.openxmlformats.org/officeDocument/2006/relationships/hyperlink" Target="https://www.youtube.com/watch?time_continue=93&amp;v=U0sORi6tB7Y" TargetMode="External"/><Relationship Id="rId7" Type="http://schemas.openxmlformats.org/officeDocument/2006/relationships/image" Target="../media/image101.jpeg"/><Relationship Id="rId12" Type="http://schemas.openxmlformats.org/officeDocument/2006/relationships/image" Target="../media/image10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jpeg"/><Relationship Id="rId11" Type="http://schemas.openxmlformats.org/officeDocument/2006/relationships/image" Target="../media/image105.jpeg"/><Relationship Id="rId5" Type="http://schemas.openxmlformats.org/officeDocument/2006/relationships/image" Target="../media/image99.jpeg"/><Relationship Id="rId10" Type="http://schemas.openxmlformats.org/officeDocument/2006/relationships/image" Target="../media/image104.jpeg"/><Relationship Id="rId4" Type="http://schemas.openxmlformats.org/officeDocument/2006/relationships/image" Target="../media/image98.jpeg"/><Relationship Id="rId9" Type="http://schemas.openxmlformats.org/officeDocument/2006/relationships/image" Target="../media/image10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hyperlink" Target="https://www.youtube.com/watch?v=Z7WpwKnsf1U" TargetMode="External"/><Relationship Id="rId7" Type="http://schemas.openxmlformats.org/officeDocument/2006/relationships/image" Target="../media/image1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10" Type="http://schemas.openxmlformats.org/officeDocument/2006/relationships/image" Target="../media/image114.png"/><Relationship Id="rId4" Type="http://schemas.openxmlformats.org/officeDocument/2006/relationships/image" Target="../media/image108.jpeg"/><Relationship Id="rId9" Type="http://schemas.openxmlformats.org/officeDocument/2006/relationships/image" Target="../media/image1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image" Target="../media/image5.jpeg"/><Relationship Id="rId26" Type="http://schemas.openxmlformats.org/officeDocument/2006/relationships/slide" Target="slide20.xml"/><Relationship Id="rId3" Type="http://schemas.openxmlformats.org/officeDocument/2006/relationships/slide" Target="slide3.xml"/><Relationship Id="rId21" Type="http://schemas.openxmlformats.org/officeDocument/2006/relationships/image" Target="../media/image8.jpeg"/><Relationship Id="rId34" Type="http://schemas.openxmlformats.org/officeDocument/2006/relationships/slide" Target="slide28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image" Target="../media/image4.jpeg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2.jpeg"/><Relationship Id="rId16" Type="http://schemas.openxmlformats.org/officeDocument/2006/relationships/image" Target="../media/image3.jpeg"/><Relationship Id="rId20" Type="http://schemas.openxmlformats.org/officeDocument/2006/relationships/image" Target="../media/image7.jpeg"/><Relationship Id="rId29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18.xml"/><Relationship Id="rId32" Type="http://schemas.openxmlformats.org/officeDocument/2006/relationships/slide" Target="slide26.xml"/><Relationship Id="rId37" Type="http://schemas.openxmlformats.org/officeDocument/2006/relationships/slide" Target="slide3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17.xml"/><Relationship Id="rId28" Type="http://schemas.openxmlformats.org/officeDocument/2006/relationships/slide" Target="slide22.xml"/><Relationship Id="rId36" Type="http://schemas.openxmlformats.org/officeDocument/2006/relationships/slide" Target="slide30.xml"/><Relationship Id="rId10" Type="http://schemas.openxmlformats.org/officeDocument/2006/relationships/slide" Target="slide10.xml"/><Relationship Id="rId19" Type="http://schemas.openxmlformats.org/officeDocument/2006/relationships/image" Target="../media/image6.jpeg"/><Relationship Id="rId31" Type="http://schemas.openxmlformats.org/officeDocument/2006/relationships/slide" Target="slide25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16.xml"/><Relationship Id="rId27" Type="http://schemas.openxmlformats.org/officeDocument/2006/relationships/slide" Target="slide21.xml"/><Relationship Id="rId30" Type="http://schemas.openxmlformats.org/officeDocument/2006/relationships/slide" Target="slide24.xml"/><Relationship Id="rId35" Type="http://schemas.openxmlformats.org/officeDocument/2006/relationships/slide" Target="slide2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3" Type="http://schemas.openxmlformats.org/officeDocument/2006/relationships/hyperlink" Target="https://www.youtube.com/watch?time_continue=841&amp;v=5I-i8cEuZmg" TargetMode="External"/><Relationship Id="rId7" Type="http://schemas.openxmlformats.org/officeDocument/2006/relationships/image" Target="../media/image1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jpeg"/><Relationship Id="rId3" Type="http://schemas.openxmlformats.org/officeDocument/2006/relationships/image" Target="../media/image120.jpeg"/><Relationship Id="rId7" Type="http://schemas.openxmlformats.org/officeDocument/2006/relationships/image" Target="../media/image1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10" Type="http://schemas.openxmlformats.org/officeDocument/2006/relationships/image" Target="../media/image126.jpeg"/><Relationship Id="rId4" Type="http://schemas.openxmlformats.org/officeDocument/2006/relationships/hyperlink" Target="https://www.youtube.com/watch?v=Syvou2sYNGA" TargetMode="External"/><Relationship Id="rId9" Type="http://schemas.openxmlformats.org/officeDocument/2006/relationships/image" Target="../media/image12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jpeg"/><Relationship Id="rId3" Type="http://schemas.openxmlformats.org/officeDocument/2006/relationships/hyperlink" Target="https://www.youtube.com/watch?v=RpqGNeGw2IE" TargetMode="External"/><Relationship Id="rId7" Type="http://schemas.openxmlformats.org/officeDocument/2006/relationships/image" Target="../media/image1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9.jpeg"/><Relationship Id="rId5" Type="http://schemas.openxmlformats.org/officeDocument/2006/relationships/image" Target="../media/image128.jpeg"/><Relationship Id="rId4" Type="http://schemas.openxmlformats.org/officeDocument/2006/relationships/image" Target="../media/image12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jpeg"/><Relationship Id="rId3" Type="http://schemas.openxmlformats.org/officeDocument/2006/relationships/hyperlink" Target="https://www.youtube.com/watch?time_continue=16&amp;v=vk8Q2AH3dj4" TargetMode="External"/><Relationship Id="rId7" Type="http://schemas.openxmlformats.org/officeDocument/2006/relationships/image" Target="../media/image1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.jpeg"/><Relationship Id="rId5" Type="http://schemas.openxmlformats.org/officeDocument/2006/relationships/image" Target="../media/image133.jpeg"/><Relationship Id="rId10" Type="http://schemas.openxmlformats.org/officeDocument/2006/relationships/image" Target="../media/image138.jpeg"/><Relationship Id="rId4" Type="http://schemas.openxmlformats.org/officeDocument/2006/relationships/image" Target="../media/image132.jpeg"/><Relationship Id="rId9" Type="http://schemas.openxmlformats.org/officeDocument/2006/relationships/image" Target="../media/image13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jpeg"/><Relationship Id="rId3" Type="http://schemas.openxmlformats.org/officeDocument/2006/relationships/hyperlink" Target="https://play.md/2066811" TargetMode="External"/><Relationship Id="rId7" Type="http://schemas.openxmlformats.org/officeDocument/2006/relationships/image" Target="../media/image1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1.jpeg"/><Relationship Id="rId5" Type="http://schemas.openxmlformats.org/officeDocument/2006/relationships/image" Target="../media/image140.jpeg"/><Relationship Id="rId10" Type="http://schemas.openxmlformats.org/officeDocument/2006/relationships/image" Target="../media/image145.jpeg"/><Relationship Id="rId4" Type="http://schemas.openxmlformats.org/officeDocument/2006/relationships/image" Target="../media/image139.jpeg"/><Relationship Id="rId9" Type="http://schemas.openxmlformats.org/officeDocument/2006/relationships/image" Target="../media/image1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jpeg"/><Relationship Id="rId3" Type="http://schemas.openxmlformats.org/officeDocument/2006/relationships/hyperlink" Target="https://my.mail.ru/mail/rusmedtravel/video/prazdniki/860.html?from=videoplayer" TargetMode="External"/><Relationship Id="rId7" Type="http://schemas.openxmlformats.org/officeDocument/2006/relationships/image" Target="../media/image1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8.jpeg"/><Relationship Id="rId5" Type="http://schemas.openxmlformats.org/officeDocument/2006/relationships/image" Target="../media/image147.jpeg"/><Relationship Id="rId4" Type="http://schemas.openxmlformats.org/officeDocument/2006/relationships/image" Target="../media/image146.jpeg"/><Relationship Id="rId9" Type="http://schemas.openxmlformats.org/officeDocument/2006/relationships/image" Target="../media/image15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jpeg"/><Relationship Id="rId3" Type="http://schemas.openxmlformats.org/officeDocument/2006/relationships/hyperlink" Target="https://www.youtube.com/watch?time_continue=181&amp;v=rJ0dlxpbJeU" TargetMode="External"/><Relationship Id="rId7" Type="http://schemas.openxmlformats.org/officeDocument/2006/relationships/image" Target="../media/image1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jpeg"/><Relationship Id="rId11" Type="http://schemas.openxmlformats.org/officeDocument/2006/relationships/image" Target="../media/image159.jpeg"/><Relationship Id="rId5" Type="http://schemas.openxmlformats.org/officeDocument/2006/relationships/image" Target="../media/image153.jpeg"/><Relationship Id="rId10" Type="http://schemas.openxmlformats.org/officeDocument/2006/relationships/image" Target="../media/image158.jpeg"/><Relationship Id="rId4" Type="http://schemas.openxmlformats.org/officeDocument/2006/relationships/image" Target="../media/image152.jpeg"/><Relationship Id="rId9" Type="http://schemas.openxmlformats.org/officeDocument/2006/relationships/image" Target="../media/image15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jpeg"/><Relationship Id="rId3" Type="http://schemas.openxmlformats.org/officeDocument/2006/relationships/image" Target="../media/image160.jpeg"/><Relationship Id="rId7" Type="http://schemas.openxmlformats.org/officeDocument/2006/relationships/image" Target="../media/image16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3.jpeg"/><Relationship Id="rId5" Type="http://schemas.openxmlformats.org/officeDocument/2006/relationships/image" Target="../media/image162.jpeg"/><Relationship Id="rId4" Type="http://schemas.openxmlformats.org/officeDocument/2006/relationships/image" Target="../media/image16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hyperlink" Target="https://www.youtube.com/watch?v=5R47w_NVipg" TargetMode="External"/><Relationship Id="rId7" Type="http://schemas.openxmlformats.org/officeDocument/2006/relationships/image" Target="../media/image169.jpeg"/><Relationship Id="rId12" Type="http://schemas.openxmlformats.org/officeDocument/2006/relationships/image" Target="../media/image17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8.jpeg"/><Relationship Id="rId11" Type="http://schemas.openxmlformats.org/officeDocument/2006/relationships/image" Target="../media/image173.jpeg"/><Relationship Id="rId5" Type="http://schemas.openxmlformats.org/officeDocument/2006/relationships/image" Target="../media/image167.jpeg"/><Relationship Id="rId10" Type="http://schemas.openxmlformats.org/officeDocument/2006/relationships/image" Target="../media/image172.jpeg"/><Relationship Id="rId4" Type="http://schemas.openxmlformats.org/officeDocument/2006/relationships/image" Target="../media/image166.jpeg"/><Relationship Id="rId9" Type="http://schemas.openxmlformats.org/officeDocument/2006/relationships/image" Target="../media/image17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jpeg"/><Relationship Id="rId3" Type="http://schemas.openxmlformats.org/officeDocument/2006/relationships/hyperlink" Target="https://www.youtube.com/watch?v=013u4BDL-zc" TargetMode="External"/><Relationship Id="rId7" Type="http://schemas.openxmlformats.org/officeDocument/2006/relationships/image" Target="../media/image17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7.png"/><Relationship Id="rId5" Type="http://schemas.openxmlformats.org/officeDocument/2006/relationships/image" Target="../media/image176.jpeg"/><Relationship Id="rId10" Type="http://schemas.openxmlformats.org/officeDocument/2006/relationships/image" Target="../media/image181.jpeg"/><Relationship Id="rId4" Type="http://schemas.openxmlformats.org/officeDocument/2006/relationships/image" Target="../media/image175.jpeg"/><Relationship Id="rId9" Type="http://schemas.openxmlformats.org/officeDocument/2006/relationships/image" Target="../media/image18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jpeg"/><Relationship Id="rId3" Type="http://schemas.openxmlformats.org/officeDocument/2006/relationships/hyperlink" Target="https://www.youtube.com/watch?v=MLZxGYnzRro" TargetMode="External"/><Relationship Id="rId7" Type="http://schemas.openxmlformats.org/officeDocument/2006/relationships/image" Target="../media/image18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4.jpeg"/><Relationship Id="rId5" Type="http://schemas.openxmlformats.org/officeDocument/2006/relationships/image" Target="../media/image183.jpeg"/><Relationship Id="rId4" Type="http://schemas.openxmlformats.org/officeDocument/2006/relationships/image" Target="../media/image182.jpeg"/><Relationship Id="rId9" Type="http://schemas.openxmlformats.org/officeDocument/2006/relationships/image" Target="../media/image18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jpeg"/><Relationship Id="rId3" Type="http://schemas.openxmlformats.org/officeDocument/2006/relationships/image" Target="../media/image188.jpeg"/><Relationship Id="rId7" Type="http://schemas.openxmlformats.org/officeDocument/2006/relationships/image" Target="../media/image19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1.jpeg"/><Relationship Id="rId5" Type="http://schemas.openxmlformats.org/officeDocument/2006/relationships/image" Target="../media/image190.jpeg"/><Relationship Id="rId4" Type="http://schemas.openxmlformats.org/officeDocument/2006/relationships/image" Target="../media/image18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s://www.youtube.com/watch?v=CGn8tCDdNhg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s://vk.com/video-47417056_456239023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s://www.youtube.com/watch?v=_x3K6KQdWsg" TargetMode="External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hyperlink" Target="https://my.mail.ru/mail/a2113/video/1821/4036.html?from=videoplayer" TargetMode="External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hyperlink" Target="https://ok.ru/video/13995870780" TargetMode="External"/><Relationship Id="rId7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hyperlink" Target="https://www.youtube.com/watch?v=48jCOWFqzd4" TargetMode="External"/><Relationship Id="rId7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k_info_orig_65498_146692898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9180512" cy="5143500"/>
          </a:xfrm>
          <a:prstGeom prst="rect">
            <a:avLst/>
          </a:prstGeom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467544" y="483518"/>
            <a:ext cx="8280919" cy="244827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4400" kern="10" spc="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Impact"/>
              </a:rPr>
              <a:t>Виртуальная выставка</a:t>
            </a:r>
          </a:p>
          <a:p>
            <a:pPr algn="ctr" rtl="0"/>
            <a:r>
              <a:rPr lang="ru-RU" sz="4400" kern="10" spc="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Impact"/>
              </a:rPr>
              <a:t>«Д а   б у д е т   п р а з д н и к»</a:t>
            </a:r>
            <a:endParaRPr lang="ru-RU" sz="4400" kern="10" spc="0" dirty="0">
              <a:ln w="28575">
                <a:solidFill>
                  <a:schemeClr val="tx1"/>
                </a:solidFill>
                <a:round/>
                <a:headEnd/>
                <a:tailEnd/>
              </a:ln>
              <a:solidFill>
                <a:schemeClr val="accent5">
                  <a:lumMod val="60000"/>
                  <a:lumOff val="40000"/>
                </a:schemeClr>
              </a:solidFill>
              <a:latin typeface="Impac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299942"/>
            <a:ext cx="9144000" cy="576064"/>
          </a:xfrm>
          <a:prstGeom prst="rect">
            <a:avLst/>
          </a:prstGeom>
          <a:solidFill>
            <a:srgbClr val="FFFFCC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bg2">
                  <a:lumMod val="10000"/>
                </a:schemeClr>
              </a:solidFill>
              <a:latin typeface="StudioScriptCTT" pitchFamily="2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МУК «Тульская библиотечная система»©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5192038_E2F1EFEBE5F1EA20E7E2E5E7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9788" cy="51547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«Фестиваль </a:t>
            </a: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Октоберфест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(Германия)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651870"/>
            <a:ext cx="9144000" cy="151216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из популярных европейских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праздников остается фестиваль 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Октоберфест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Первая ассоциация о фестивале – это переполненные пенящимся пивом кружки в руках баварских фрау. Между тем этот праздник – не только шоу, но и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дань традициям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которую баварцы свято чтут. Именно поэтому праздник имеет сценарий, который повторяется ежегодно.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Первый день начинается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 парада пивоваров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– торжественного шествия хозяев праздника, а церемония вскрытия первой пивной бочки – служит сигналом к открытию фестиваля.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Октоберфест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это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игры и соревнования, зеркальные комнаты и лабиринты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всевозможные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аттракционы и карусели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фигурками животных для самых маленьких, а также знаменитые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американские горки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и конечно, колесо обозрения Баварцы приходят сюда всей семьей</a:t>
            </a:r>
          </a:p>
        </p:txBody>
      </p:sp>
      <p:pic>
        <p:nvPicPr>
          <p:cNvPr id="10" name="Рисунок 9" descr="1442880633_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84052">
            <a:off x="179512" y="1215150"/>
            <a:ext cx="2592288" cy="1736832"/>
          </a:xfrm>
          <a:prstGeom prst="rect">
            <a:avLst/>
          </a:prstGeom>
        </p:spPr>
      </p:pic>
      <p:pic>
        <p:nvPicPr>
          <p:cNvPr id="11" name="Рисунок 10" descr="5(1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7604">
            <a:off x="6171299" y="1142898"/>
            <a:ext cx="2804160" cy="1868424"/>
          </a:xfrm>
          <a:prstGeom prst="rect">
            <a:avLst/>
          </a:prstGeom>
        </p:spPr>
      </p:pic>
      <p:pic>
        <p:nvPicPr>
          <p:cNvPr id="9" name="Рисунок 8" descr="0_1346e1_7fdbb411_orig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248305"/>
            <a:ext cx="3279885" cy="2187541"/>
          </a:xfrm>
          <a:prstGeom prst="rect">
            <a:avLst/>
          </a:prstGeom>
        </p:spPr>
      </p:pic>
      <p:pic>
        <p:nvPicPr>
          <p:cNvPr id="8" name="Рисунок 7" descr="oktoberfest-logo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0"/>
            <a:ext cx="1438011" cy="753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5192038_E2F1EFEBE5F1EA20E7E2E5E7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9788" cy="51547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«Фестиваль </a:t>
            </a:r>
            <a:r>
              <a:rPr lang="ru-RU" sz="2800" b="1" i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Гинайкратия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(Греция)</a:t>
            </a:r>
          </a:p>
        </p:txBody>
      </p:sp>
      <p:sp>
        <p:nvSpPr>
          <p:cNvPr id="3" name="Волна 2"/>
          <p:cNvSpPr/>
          <p:nvPr/>
        </p:nvSpPr>
        <p:spPr>
          <a:xfrm>
            <a:off x="46382" y="2931790"/>
            <a:ext cx="5468414" cy="2189938"/>
          </a:xfrm>
          <a:prstGeom prst="wave">
            <a:avLst>
              <a:gd name="adj1" fmla="val 2615"/>
              <a:gd name="adj2" fmla="val 9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tabLst>
                <a:tab pos="631825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Женский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фестиваль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Гинайкратия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один из самых интересных праздников мира, хоть он и известен в основном в Греции. </a:t>
            </a:r>
          </a:p>
          <a:p>
            <a:pPr algn="just">
              <a:tabLst>
                <a:tab pos="63182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Женский фестив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аль гораздо более необычен, в отличие от того же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Международного женского дня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Ведь в этот день все женщины Греции оставляют домашние хлопоты своим мужчинам и идут гулять в различные кафетерии и прочие места общественных развлечений и отдыха. Именно поэтому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Гинайкратию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нередко именуют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Фестивалем матриархата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ведь в этот день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мужчины и женщины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действительно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меняются ролями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Тут уж не отделаешься всего лишь праздничным букетом цветов. Девиз фестиваля: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«Гулять – так гулять! А мужчин – на кухню, к кастрюлям и сковородкам!»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31408-980x4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003" y="836866"/>
            <a:ext cx="4586909" cy="1872208"/>
          </a:xfrm>
          <a:prstGeom prst="rec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 descr="Ginaykratiya---festival-zhenshhin-v-Grecii-8-yanvary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0430">
            <a:off x="5640583" y="3378026"/>
            <a:ext cx="1809766" cy="1563638"/>
          </a:xfrm>
          <a:prstGeom prst="rec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Рисунок 12" descr="Hellenic-Festiva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3" y="924136"/>
            <a:ext cx="2580861" cy="1935646"/>
          </a:xfrm>
          <a:prstGeom prst="rec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 descr="1389206763_Segodnya-v-Grecii-otmecha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0"/>
            <a:ext cx="1177859" cy="783729"/>
          </a:xfrm>
          <a:prstGeom prst="rect">
            <a:avLst/>
          </a:prstGeom>
        </p:spPr>
      </p:pic>
      <p:pic>
        <p:nvPicPr>
          <p:cNvPr id="10" name="Рисунок 9" descr="6188265_orig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7634">
            <a:off x="7164288" y="2715766"/>
            <a:ext cx="1849388" cy="1387041"/>
          </a:xfrm>
          <a:prstGeom prst="rec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Рисунок 10" descr="svadba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51583">
            <a:off x="2476348" y="1141791"/>
            <a:ext cx="2259999" cy="1511816"/>
          </a:xfrm>
          <a:prstGeom prst="rec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5192038_E2F1EFEBE5F1EA20E7E2E5E7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9788" cy="5154743"/>
          </a:xfrm>
          <a:prstGeom prst="rect">
            <a:avLst/>
          </a:prstGeom>
        </p:spPr>
      </p:pic>
      <p:sp>
        <p:nvSpPr>
          <p:cNvPr id="3" name="32-конечная звезда 2"/>
          <p:cNvSpPr/>
          <p:nvPr/>
        </p:nvSpPr>
        <p:spPr>
          <a:xfrm>
            <a:off x="1619672" y="1347614"/>
            <a:ext cx="5832648" cy="3024336"/>
          </a:xfrm>
          <a:prstGeom prst="star32">
            <a:avLst>
              <a:gd name="adj" fmla="val 44798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74625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городе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Лиссе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находится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королевский цветочный парк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Кекенхоф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Каждую весну здесь проходит грандиозный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Фестиваль тюльпанов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Семь миллионов цветов буквально устилают парк разноцветным «покрывалом». Сюда приезжают путешественники со всей планеты. </a:t>
            </a:r>
          </a:p>
          <a:p>
            <a:pPr marL="174625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Клумбы прекрасно организованы, при подготовке ни один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цветок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не забыт. На планете это одно из самых красивых мест, где можно полюбоваться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весенними цветами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«Фестиваль тюльпанов»</a:t>
            </a: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(Голландия)</a:t>
            </a:r>
          </a:p>
        </p:txBody>
      </p:sp>
      <p:pic>
        <p:nvPicPr>
          <p:cNvPr id="9" name="Рисунок 8" descr="108833_700x46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25500">
            <a:off x="153426" y="948735"/>
            <a:ext cx="2523332" cy="1669004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10" name="Рисунок 9" descr="108844_700x46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3977">
            <a:off x="6556398" y="3247884"/>
            <a:ext cx="2494125" cy="1660375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11" name="Рисунок 10" descr="108845_700x46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12629">
            <a:off x="190507" y="3088515"/>
            <a:ext cx="2523332" cy="1679818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12" name="Рисунок 11" descr="108848_700x467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4005">
            <a:off x="6588955" y="1137624"/>
            <a:ext cx="2418247" cy="1609862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3" name="Рисунок 12" descr="unnamed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0"/>
            <a:ext cx="751012" cy="751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5192038_E2F1EFEBE5F1EA20E7E2E5E7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9788" cy="5154743"/>
          </a:xfrm>
          <a:prstGeom prst="rect">
            <a:avLst/>
          </a:prstGeom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53074" y="3147814"/>
            <a:ext cx="6768752" cy="1872208"/>
          </a:xfrm>
          <a:prstGeom prst="flowChartAlternateProcess">
            <a:avLst/>
          </a:prstGeom>
          <a:solidFill>
            <a:srgbClr val="FFCC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Далеко не всем известно, что самое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красочное торжество в мире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можно увидеть в Индии. Праздник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Холли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национальная традиция, от которой индусы не отказываются на протяжении многих веков.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Мероприятие начинается с наступлением вечера, главное событие – предание огню чучела коварной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девушки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Холики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Не обходится и без ритуальных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хороводов, танцев, пения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игры на музыкальных инструментах. Не забывают индусы и своих многочисленных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богов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статуэтки которых принято в эту ночь качать на качелях. Во время гуляний рассыпают повсюду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цветную пудру,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подбрасывая ее в воздух. Это действие символизирует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рассеивание невзгод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новые надежды. Те, кто сумел от души повеселиться, ждут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исполнения желаний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высказанных во время торжества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«Праздник </a:t>
            </a:r>
            <a:r>
              <a:rPr lang="ru-RU" sz="2800" b="1" i="1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Холли</a:t>
            </a:r>
            <a:r>
              <a:rPr lang="ru-RU" sz="2800" b="1" i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ru-RU" sz="2400" b="1" i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(Индия)</a:t>
            </a:r>
          </a:p>
        </p:txBody>
      </p:sp>
      <p:pic>
        <p:nvPicPr>
          <p:cNvPr id="9" name="Рисунок 8" descr="125060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818" y="3651870"/>
            <a:ext cx="2339752" cy="1491630"/>
          </a:xfrm>
          <a:prstGeom prst="rect">
            <a:avLst/>
          </a:prstGeom>
        </p:spPr>
      </p:pic>
      <p:pic>
        <p:nvPicPr>
          <p:cNvPr id="10" name="Рисунок 9" descr="125061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9956" y="771550"/>
            <a:ext cx="2559614" cy="1703972"/>
          </a:xfrm>
          <a:prstGeom prst="rect">
            <a:avLst/>
          </a:prstGeom>
        </p:spPr>
      </p:pic>
      <p:pic>
        <p:nvPicPr>
          <p:cNvPr id="12" name="Рисунок 11" descr="125063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1506" y="843558"/>
            <a:ext cx="2993211" cy="1988347"/>
          </a:xfrm>
          <a:prstGeom prst="rect">
            <a:avLst/>
          </a:prstGeom>
        </p:spPr>
      </p:pic>
      <p:pic>
        <p:nvPicPr>
          <p:cNvPr id="11" name="Рисунок 10" descr="125062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484" y="2139702"/>
            <a:ext cx="2336086" cy="1505107"/>
          </a:xfrm>
          <a:prstGeom prst="rect">
            <a:avLst/>
          </a:prstGeom>
        </p:spPr>
      </p:pic>
      <p:pic>
        <p:nvPicPr>
          <p:cNvPr id="16" name="Рисунок 15" descr="Happy_Holi_Wallpaper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49277"/>
            <a:ext cx="1661170" cy="866289"/>
          </a:xfrm>
          <a:prstGeom prst="rect">
            <a:avLst/>
          </a:prstGeom>
        </p:spPr>
      </p:pic>
      <p:pic>
        <p:nvPicPr>
          <p:cNvPr id="13" name="Рисунок 12" descr="11617200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915566"/>
            <a:ext cx="1369348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" name="Прямоугольник 13"/>
          <p:cNvSpPr/>
          <p:nvPr/>
        </p:nvSpPr>
        <p:spPr>
          <a:xfrm>
            <a:off x="1547664" y="2283718"/>
            <a:ext cx="2232248" cy="6480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Ивашенцов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Г. А.</a:t>
            </a:r>
          </a:p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Индия: вкратце обо всем / Глеб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Ивашенцов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И. Ю.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Ивашенцова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 – Москва :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Наталис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2009. - 189 с. : ил.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014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915566"/>
            <a:ext cx="1872208" cy="1240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5192038_E2F1EFEBE5F1EA20E7E2E5E7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9788" cy="5154743"/>
          </a:xfrm>
          <a:prstGeom prst="rect">
            <a:avLst/>
          </a:prstGeom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168626" y="3396496"/>
            <a:ext cx="6120680" cy="1707654"/>
          </a:xfrm>
          <a:prstGeom prst="flowChartAlternateProcess">
            <a:avLst/>
          </a:prstGeom>
          <a:solidFill>
            <a:srgbClr val="FF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Фестиваль огней (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Дивали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один из самых главных праздников в Индии, символизирующий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торжество добра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победу всего самого светлого и доброго над темным и жестоким.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Вся территория страны превращается в яркое,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незабываемое шоу с огнями и фейерверками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Но огни праздника озаряют людские сердца не только яркими красками, но и добром, ведь в этот праздник принято оказывать всем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внимание, дарить подарки, помогать нуждающимся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Владельцы продуктовых лавочек устраивают распродажи для всех. Никто в этот праздник не должен остаться голодным и обделенным вниманием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«Фестиваль огней»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(Индия)</a:t>
            </a:r>
          </a:p>
        </p:txBody>
      </p:sp>
      <p:pic>
        <p:nvPicPr>
          <p:cNvPr id="9" name="Рисунок 8" descr="149107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3341496"/>
            <a:ext cx="2373643" cy="1780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kolkat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843558"/>
            <a:ext cx="2701154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Rangoli-na-Divali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2795">
            <a:off x="140459" y="1344360"/>
            <a:ext cx="3168352" cy="178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depositphotos_26570615-stock-illustration-happy-diwali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63206" y="32658"/>
            <a:ext cx="594977" cy="699542"/>
          </a:xfrm>
          <a:prstGeom prst="rect">
            <a:avLst/>
          </a:prstGeom>
        </p:spPr>
      </p:pic>
      <p:pic>
        <p:nvPicPr>
          <p:cNvPr id="14" name="Рисунок 13" descr="1011634827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27176" y="1144172"/>
            <a:ext cx="1416824" cy="21397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Прямоугольник 14"/>
          <p:cNvSpPr/>
          <p:nvPr/>
        </p:nvSpPr>
        <p:spPr>
          <a:xfrm>
            <a:off x="5580112" y="1059582"/>
            <a:ext cx="2016224" cy="6480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Праздники для детей и взрослых : в 2 кн. Кн. 1 . / авт.-сост. Н. В.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Чудакова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 – Москва : АСТ-ЛТД, 1998. – 528 с.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image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3382">
            <a:off x="5366547" y="2041307"/>
            <a:ext cx="2091494" cy="1395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5192038_E2F1EFEBE5F1EA20E7E2E5E7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9788" cy="5154743"/>
          </a:xfrm>
          <a:prstGeom prst="rect">
            <a:avLst/>
          </a:prstGeom>
        </p:spPr>
      </p:pic>
      <p:sp>
        <p:nvSpPr>
          <p:cNvPr id="3" name="Загнутый угол 2"/>
          <p:cNvSpPr/>
          <p:nvPr/>
        </p:nvSpPr>
        <p:spPr>
          <a:xfrm>
            <a:off x="61122" y="843558"/>
            <a:ext cx="9036496" cy="1296144"/>
          </a:xfrm>
          <a:prstGeom prst="foldedCorner">
            <a:avLst>
              <a:gd name="adj" fmla="val 7801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кого-то огонь – бедствие, разрушительная сила, а жители Валенсии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огню поклоняются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Они превозносят и восхваляют пламя, как явление, несущее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свет, плодородие, тепло и жизнь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Наступление весны в Валенсии встречают масштабным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фестивалем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Фальяс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где дни и ночи напролет проходят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карнавалы, фейерверки, выкладываются цветочные ковры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Молодые люди бросают под ноги веселящимся горожанам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бомбочки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и петарды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Сожжение гигантских кукол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это кульминация фиесты. На протяжении двух недель в небо взлетают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яркие фейерверки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на площади Святой Покровительницы беззащитных расцветает разноцветный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ковер из цветов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а местные жители облачаются в национальные костюмы, вышитые вручную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«Фестиваль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Фальяс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(Испания)</a:t>
            </a:r>
          </a:p>
        </p:txBody>
      </p:sp>
      <p:pic>
        <p:nvPicPr>
          <p:cNvPr id="9" name="Рисунок 8" descr="7-Toni-Martin_F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43" y="2954966"/>
            <a:ext cx="2951273" cy="2147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9-2-Francisco-Rubio_F-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240008"/>
            <a:ext cx="2627784" cy="1702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9-4-Joe-Gadsby_Fotor-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2694" y="2293347"/>
            <a:ext cx="2071630" cy="2510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9-1-Centelleja_F-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176" y="3241434"/>
            <a:ext cx="2644440" cy="1902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unnamed (1)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4866" y="0"/>
            <a:ext cx="771550" cy="7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5192038_E2F1EFEBE5F1EA20E7E2E5E7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9788" cy="5154743"/>
          </a:xfrm>
          <a:prstGeom prst="rect">
            <a:avLst/>
          </a:prstGeom>
        </p:spPr>
      </p:pic>
      <p:sp>
        <p:nvSpPr>
          <p:cNvPr id="3" name="Загнутый угол 2"/>
          <p:cNvSpPr/>
          <p:nvPr/>
        </p:nvSpPr>
        <p:spPr>
          <a:xfrm>
            <a:off x="43544" y="821786"/>
            <a:ext cx="9036496" cy="1389924"/>
          </a:xfrm>
          <a:prstGeom prst="foldedCorner">
            <a:avLst>
              <a:gd name="adj" fmla="val 780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/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Самый знаменитый праздник в Испании и Европе –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карнавал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Томатины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по традициям, он проходит в сопровождении выматывающих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танцев, живой музыки, красивых фейерверков, бесплатных угощений и безудержного веселья.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Но особенностью праздника считается его феерическая концовка –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двухчасовая битва помидорами!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 В 11 часов дня издается сигнал о начале торжества, и на площадь города заезжают машины с несколькими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сотнями тонн помидоров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Люди со всех сил бегут к грузовикам и запасаются снарядами, которыми в итоге обкидают как ближнего, так и незнакомого человека. Под конец дня томатное месиво достигает щиколоток, участвующие в битве идут купаться в бассейн, наполненный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помидорным соком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Карнавал «</a:t>
            </a:r>
            <a:r>
              <a:rPr lang="ru-RU" sz="2800" b="1" i="1" dirty="0" err="1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Ла</a:t>
            </a:r>
            <a:r>
              <a:rPr lang="ru-RU" sz="2800" b="1" i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Томатина</a:t>
            </a:r>
            <a:r>
              <a:rPr lang="ru-RU" sz="2800" b="1" i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» </a:t>
            </a:r>
          </a:p>
          <a:p>
            <a:pPr algn="ctr"/>
            <a:r>
              <a:rPr lang="ru-RU" sz="2400" b="1" i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(Испания)</a:t>
            </a:r>
          </a:p>
        </p:txBody>
      </p:sp>
      <p:pic>
        <p:nvPicPr>
          <p:cNvPr id="13" name="Рисунок 12" descr="5a3cf573d6a7fd71d8a331cc46d794a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538" y="2260250"/>
            <a:ext cx="2631521" cy="1584176"/>
          </a:xfrm>
          <a:prstGeom prst="rect">
            <a:avLst/>
          </a:prstGeom>
        </p:spPr>
      </p:pic>
      <p:pic>
        <p:nvPicPr>
          <p:cNvPr id="14" name="Рисунок 13" descr="008_3h_la-tomatina_hi-re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2244368"/>
            <a:ext cx="1944216" cy="2859140"/>
          </a:xfrm>
          <a:prstGeom prst="rect">
            <a:avLst/>
          </a:prstGeom>
        </p:spPr>
      </p:pic>
      <p:pic>
        <p:nvPicPr>
          <p:cNvPr id="15" name="Рисунок 14" descr="prazdnik-tomatina-valensiya-ispaniya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70" y="3692454"/>
            <a:ext cx="2619746" cy="1440160"/>
          </a:xfrm>
          <a:prstGeom prst="rect">
            <a:avLst/>
          </a:prstGeom>
        </p:spPr>
      </p:pic>
      <p:pic>
        <p:nvPicPr>
          <p:cNvPr id="16" name="Рисунок 15" descr="tomantina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971" y="0"/>
            <a:ext cx="1081485" cy="843558"/>
          </a:xfrm>
          <a:prstGeom prst="rect">
            <a:avLst/>
          </a:prstGeom>
        </p:spPr>
      </p:pic>
      <p:pic>
        <p:nvPicPr>
          <p:cNvPr id="17" name="Рисунок 16" descr="Tomatina.jpe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0" y="2233482"/>
            <a:ext cx="2592288" cy="1707591"/>
          </a:xfrm>
          <a:prstGeom prst="rect">
            <a:avLst/>
          </a:prstGeom>
        </p:spPr>
      </p:pic>
      <p:pic>
        <p:nvPicPr>
          <p:cNvPr id="10" name="Рисунок 9" descr="испания-я-умею-читать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2" y="2859782"/>
            <a:ext cx="1675538" cy="22117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Прямоугольник 10"/>
          <p:cNvSpPr/>
          <p:nvPr/>
        </p:nvSpPr>
        <p:spPr>
          <a:xfrm>
            <a:off x="5076056" y="4389528"/>
            <a:ext cx="2448272" cy="69954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Соломко, Н. З.  Испания / Наталия Соломко ;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худож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 А. Л. Мазин. - Москва : Белый город, 2006. - 31 с. : ил. - (Я умею читать. География).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5192038_E2F1EFEBE5F1EA20E7E2E5E7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9788" cy="5154743"/>
          </a:xfrm>
          <a:prstGeom prst="rect">
            <a:avLst/>
          </a:prstGeom>
        </p:spPr>
      </p:pic>
      <p:sp>
        <p:nvSpPr>
          <p:cNvPr id="3" name="Загнутый угол 2"/>
          <p:cNvSpPr/>
          <p:nvPr/>
        </p:nvSpPr>
        <p:spPr>
          <a:xfrm>
            <a:off x="107504" y="3363838"/>
            <a:ext cx="6264696" cy="1725232"/>
          </a:xfrm>
          <a:prstGeom prst="foldedCorner">
            <a:avLst>
              <a:gd name="adj" fmla="val 7801"/>
            </a:avLst>
          </a:prstGeom>
          <a:solidFill>
            <a:srgbClr val="FF99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Один из самых интересных праздников в мире – это, безусловно,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Фестиваль шоколада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В праздничные дни можно перепробовать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все виды шоколада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какие только выпускаются в Турине (если, вы сможете поглотить столько шоколада), а также посмотреть, как этот шоколад делается. Из шоколада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высекают статуи и статуэтки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из шоколада делают пиццу и другие традиционные блюда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итальянской кухни.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Желающие могут посетить и профессиональные мероприятия, такие как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курсы кулинарии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лекции по изготовлению шоколада, семинары, где шоколадные метры обмениваются мнениями и делятся секретами мастерства. Каждый может найти то, что ему по душе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Фестиваль шоколада «</a:t>
            </a:r>
            <a:r>
              <a:rPr lang="en-US" sz="2800" b="1" i="1" dirty="0" err="1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CioccolaTo</a:t>
            </a:r>
            <a:r>
              <a:rPr lang="en-US" sz="2800" b="1" i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800" b="1" i="1" dirty="0" smtClean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(Италия) </a:t>
            </a:r>
          </a:p>
        </p:txBody>
      </p:sp>
      <p:pic>
        <p:nvPicPr>
          <p:cNvPr id="13" name="Рисунок 12" descr="460c97b3-ad08-43f9-9432-ab0bdd159ceb_96499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0" y="1608878"/>
            <a:ext cx="2560200" cy="17076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Рисунок 13" descr="5620cccad1971_fb-big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843558"/>
            <a:ext cx="2468846" cy="12961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Рисунок 14" descr="1433445326_308126358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32785" y="1707654"/>
            <a:ext cx="1804183" cy="16356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Рисунок 15" descr="cioccolandia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2067694"/>
            <a:ext cx="2151276" cy="12961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Рисунок 16" descr="festival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915566"/>
            <a:ext cx="2339752" cy="14974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 descr="7064476_stock-vector-vector-logo-chocolate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072" y="-236562"/>
            <a:ext cx="1202432" cy="1202432"/>
          </a:xfrm>
          <a:prstGeom prst="rect">
            <a:avLst/>
          </a:prstGeom>
        </p:spPr>
      </p:pic>
      <p:pic>
        <p:nvPicPr>
          <p:cNvPr id="12" name="Рисунок 11" descr="14329566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3070" y="3147814"/>
            <a:ext cx="1315274" cy="19236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" name="Прямоугольник 17"/>
          <p:cNvSpPr/>
          <p:nvPr/>
        </p:nvSpPr>
        <p:spPr>
          <a:xfrm>
            <a:off x="7596336" y="3507854"/>
            <a:ext cx="1440160" cy="15121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Бухина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О. Б.  Праздник! Праздник! : [для среднего школьного возраста] / Ольга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Бухина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Галина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Гимон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Елена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Сморгунова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 – Москва :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Эксмо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2015. – 78 с. : ил. - (Детский проект Л. Улицкой) (Другой, другие, о других). 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5192038_E2F1EFEBE5F1EA20E7E2E5E7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9788" cy="5154743"/>
          </a:xfrm>
          <a:prstGeom prst="rect">
            <a:avLst/>
          </a:prstGeom>
        </p:spPr>
      </p:pic>
      <p:sp>
        <p:nvSpPr>
          <p:cNvPr id="3" name="Загнутый угол 2"/>
          <p:cNvSpPr/>
          <p:nvPr/>
        </p:nvSpPr>
        <p:spPr>
          <a:xfrm>
            <a:off x="9864" y="3363838"/>
            <a:ext cx="9144000" cy="1779662"/>
          </a:xfrm>
          <a:prstGeom prst="foldedCorner">
            <a:avLst>
              <a:gd name="adj" fmla="val 7801"/>
            </a:avLst>
          </a:prstGeom>
          <a:solidFill>
            <a:srgbClr val="9999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Одним из самых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зрелищных, известных, необыкновенных, древних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долгих праздников является знаменитый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Венецианский карнавал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 время карнавала проходят различные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театральные и музыкальные представления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старинных дворцах устраиваются настоящие костюмированные балы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и даже есть эксклюзивные частные приемы. Однако это лишь малая часть праздника. Сколько разных концертов, театральных действий,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выступлений фокусников, мимов, клоунов, огненных факиров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случается стихийно, просто на улицах среди самых обычных гуляющих и празднующих.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Вся Венеция преображается во время карнавала,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укрывшись своеобразной маской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и окружающий мир будто переносится на сцену, где все пляшут, танцуют и поют. Стены домов, мосты, разукрашенные лодки и гондолы – все-все отдано карнавалу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rgbClr val="FF9999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«Венецианский карнавал»</a:t>
            </a:r>
          </a:p>
          <a:p>
            <a:pPr algn="ctr"/>
            <a:r>
              <a:rPr lang="ru-RU" sz="2400" b="1" i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(Италия)</a:t>
            </a:r>
          </a:p>
        </p:txBody>
      </p:sp>
      <p:pic>
        <p:nvPicPr>
          <p:cNvPr id="10" name="Рисунок 9" descr="67v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71550"/>
            <a:ext cx="1619672" cy="1214754"/>
          </a:xfrm>
          <a:prstGeom prst="rect">
            <a:avLst/>
          </a:prstGeom>
        </p:spPr>
      </p:pic>
      <p:pic>
        <p:nvPicPr>
          <p:cNvPr id="19" name="Рисунок 18" descr="IMG_653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05429" y="1131590"/>
            <a:ext cx="1938571" cy="1593558"/>
          </a:xfrm>
          <a:prstGeom prst="rect">
            <a:avLst/>
          </a:prstGeom>
        </p:spPr>
      </p:pic>
      <p:pic>
        <p:nvPicPr>
          <p:cNvPr id="13" name="Рисунок 12" descr="depositphotos_45392159-stock-illustration-party-mask-emblem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EAEFF3"/>
              </a:clrFrom>
              <a:clrTo>
                <a:srgbClr val="EAE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2320" y="4122"/>
            <a:ext cx="1008112" cy="851828"/>
          </a:xfrm>
          <a:prstGeom prst="rect">
            <a:avLst/>
          </a:prstGeom>
        </p:spPr>
      </p:pic>
      <p:pic>
        <p:nvPicPr>
          <p:cNvPr id="12" name="Рисунок 11" descr="carnaval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771550"/>
            <a:ext cx="1810170" cy="1368152"/>
          </a:xfrm>
          <a:prstGeom prst="rect">
            <a:avLst/>
          </a:prstGeom>
        </p:spPr>
      </p:pic>
      <p:pic>
        <p:nvPicPr>
          <p:cNvPr id="11" name="Рисунок 10" descr="1602171649104771e4d0a9af9a868577e5c8b608bdee.jpe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23728" y="843558"/>
            <a:ext cx="2179262" cy="1432854"/>
          </a:xfrm>
          <a:prstGeom prst="rect">
            <a:avLst/>
          </a:prstGeom>
        </p:spPr>
      </p:pic>
      <p:pic>
        <p:nvPicPr>
          <p:cNvPr id="18" name="Рисунок 17" descr="Carnival-of-Venice-2016_06-1024x682.jpe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648" y="1275606"/>
            <a:ext cx="1397351" cy="1390795"/>
          </a:xfrm>
          <a:prstGeom prst="rect">
            <a:avLst/>
          </a:prstGeom>
        </p:spPr>
      </p:pic>
      <p:pic>
        <p:nvPicPr>
          <p:cNvPr id="14" name="Рисунок 13" descr="090215_39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84168" y="2139703"/>
            <a:ext cx="1422802" cy="1240312"/>
          </a:xfrm>
          <a:prstGeom prst="rect">
            <a:avLst/>
          </a:prstGeom>
        </p:spPr>
      </p:pic>
      <p:pic>
        <p:nvPicPr>
          <p:cNvPr id="20" name="Рисунок 19" descr="VENETIANSKIIKARNAVAL22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7944" y="843558"/>
            <a:ext cx="2016224" cy="1358397"/>
          </a:xfrm>
          <a:prstGeom prst="rect">
            <a:avLst/>
          </a:prstGeom>
        </p:spPr>
      </p:pic>
      <p:pic>
        <p:nvPicPr>
          <p:cNvPr id="15" name="Рисунок 14" descr="20411935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7904" y="2139702"/>
            <a:ext cx="1811717" cy="1224136"/>
          </a:xfrm>
          <a:prstGeom prst="rect">
            <a:avLst/>
          </a:prstGeom>
        </p:spPr>
      </p:pic>
      <p:pic>
        <p:nvPicPr>
          <p:cNvPr id="16" name="Рисунок 15" descr="00177180.jpe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4" y="1923678"/>
            <a:ext cx="983154" cy="15841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7" name="Прямоугольник 16"/>
          <p:cNvSpPr/>
          <p:nvPr/>
        </p:nvSpPr>
        <p:spPr>
          <a:xfrm>
            <a:off x="971600" y="2643758"/>
            <a:ext cx="2448272" cy="7200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Гаррет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М. Венеция : История города / Мартин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Гарретт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 Москва :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 Санкт-Петербург :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Мидгард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2007. – 352 с. : ил. – ( Биографии великих городов).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5192038_E2F1EFEBE5F1EA20E7E2E5E7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9788" cy="5154743"/>
          </a:xfrm>
          <a:prstGeom prst="rect">
            <a:avLst/>
          </a:prstGeom>
        </p:spPr>
      </p:pic>
      <p:sp>
        <p:nvSpPr>
          <p:cNvPr id="3" name="Загнутый угол 2"/>
          <p:cNvSpPr/>
          <p:nvPr/>
        </p:nvSpPr>
        <p:spPr>
          <a:xfrm>
            <a:off x="2843808" y="2283718"/>
            <a:ext cx="6228184" cy="2427734"/>
          </a:xfrm>
          <a:prstGeom prst="foldedCorner">
            <a:avLst>
              <a:gd name="adj" fmla="val 780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Один из самых вкусных праздников на свете – это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фестиваль пиццы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Пицца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вкусное блюдо,  известное во всех странах мира. (Мировой известности пицца обязана Второй мировой войне, когда солдаты, воевавшие в Италии, вкусили пиццы и после окончания войны развезли рецепт ее приготовления по всему миру).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Пиццафест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стоит того, чтобы побывать на нем. Во-первых, потому что сюда приезжают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лучшие повара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чтобы приготовить свои лучшие пиццы. Во-вторых, на фестивале любой человек может отведать пиццы этих мастеров, заплатив всего лишь за вход. В-третьих, во время фестиваля проводятся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конкурсы, танцевальные вечера, театральные представления, ярмарки и другие интересные шоу-программы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Кстати, на фестивале можно много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узнать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 пицце, о том, как и с чем ее можно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готовить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узнать лучшие рецепты и проголосовать за самую лучшую пиццу и лучшего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паццайоло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которые на целый год  будут самыми лучшими в мире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Фестиваль пиццы «</a:t>
            </a:r>
            <a:r>
              <a:rPr lang="ru-RU" sz="28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Pizzafest</a:t>
            </a:r>
            <a:r>
              <a:rPr lang="ru-RU" sz="2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»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(Италия)</a:t>
            </a:r>
          </a:p>
        </p:txBody>
      </p:sp>
      <p:pic>
        <p:nvPicPr>
          <p:cNvPr id="13" name="Рисунок 12" descr="48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418" y="771550"/>
            <a:ext cx="2266480" cy="1512168"/>
          </a:xfrm>
          <a:prstGeom prst="rect">
            <a:avLst/>
          </a:prstGeom>
        </p:spPr>
      </p:pic>
      <p:pic>
        <p:nvPicPr>
          <p:cNvPr id="14" name="Рисунок 13" descr="3020c8e3-bfbc-4a39-a24a-0e2025cab1bc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16" y="771551"/>
            <a:ext cx="2263724" cy="1512168"/>
          </a:xfrm>
          <a:prstGeom prst="rect">
            <a:avLst/>
          </a:prstGeom>
        </p:spPr>
      </p:pic>
      <p:pic>
        <p:nvPicPr>
          <p:cNvPr id="15" name="Рисунок 14" descr="Gastronomicheskij-festival-Derevnya-Pitstsy-v-Neapol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771550"/>
            <a:ext cx="2268252" cy="1512168"/>
          </a:xfrm>
          <a:prstGeom prst="rect">
            <a:avLst/>
          </a:prstGeom>
        </p:spPr>
      </p:pic>
      <p:pic>
        <p:nvPicPr>
          <p:cNvPr id="16" name="Рисунок 15" descr="prev_bbc7b4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771550"/>
            <a:ext cx="2268251" cy="1512168"/>
          </a:xfrm>
          <a:prstGeom prst="rect">
            <a:avLst/>
          </a:prstGeom>
        </p:spPr>
      </p:pic>
      <p:pic>
        <p:nvPicPr>
          <p:cNvPr id="9" name="Рисунок 8" descr="pizzalogo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68344" y="1"/>
            <a:ext cx="1475656" cy="778208"/>
          </a:xfrm>
          <a:prstGeom prst="rect">
            <a:avLst/>
          </a:prstGeom>
        </p:spPr>
      </p:pic>
      <p:pic>
        <p:nvPicPr>
          <p:cNvPr id="10" name="Рисунок 9" descr="ivushkina-o-picca-s-soblaznitelnymi-nachinkami-vkusno-i-prosto-2006_1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075806"/>
            <a:ext cx="1461089" cy="18771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Прямоугольник 10"/>
          <p:cNvSpPr/>
          <p:nvPr/>
        </p:nvSpPr>
        <p:spPr>
          <a:xfrm>
            <a:off x="1619672" y="4711452"/>
            <a:ext cx="4320480" cy="432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Ивушкина, О.  Пицца с соблазнительными начинками / Ольга Ивушкина. - Москва : РИПОЛ классик, 2012. - 62 с. - (Вкусно и просто).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Pizza-Free-PNG-Image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1065">
            <a:off x="1092618" y="2230690"/>
            <a:ext cx="1763688" cy="1205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5192038_E2F1EFEBE5F1EA20E7E2E5E7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9788" cy="5154743"/>
          </a:xfrm>
          <a:prstGeom prst="rect">
            <a:avLst/>
          </a:prstGeom>
        </p:spPr>
      </p:pic>
      <p:sp>
        <p:nvSpPr>
          <p:cNvPr id="3" name="Загнутый угол 2"/>
          <p:cNvSpPr/>
          <p:nvPr/>
        </p:nvSpPr>
        <p:spPr>
          <a:xfrm>
            <a:off x="96618" y="123478"/>
            <a:ext cx="8964488" cy="1008112"/>
          </a:xfrm>
          <a:prstGeom prst="foldedCorner">
            <a:avLst>
              <a:gd name="adj" fmla="val 1184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Уважаемый читатель!</a:t>
            </a:r>
          </a:p>
          <a:p>
            <a:pPr algn="ctr"/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	Интеллект-центр Центральной городской библиотеки им. Л.Н.Толстого предлагает вашему вниманию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виртуальную выставку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«Да будет праздник»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В выставке собраны самые зрелищные фестивали и праздники разных стран мира, прославившихся своей красотой, индивидуальностью и масштабностью.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424" y="2499742"/>
            <a:ext cx="2607368" cy="259228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Содержание: 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Аргентинский карнавал;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Фестиваль роз;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Олимпиада джентльменов;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Куперсхилдская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сырная гонка;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Праздник факелов;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Фестиваль света;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Джаз-фестиваль Диксиленда;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Фестиваль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Октоберфест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Фестиваль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Гинайкратия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Фестиваль тюльпанов;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Праздник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Холли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Фестиваль огней;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Фестиваль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Фальяс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65580" y="4207396"/>
            <a:ext cx="6192688" cy="88463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каждой стране мира есть свои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национальные праздники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которые отмечаются всеми жителями во всех городах.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Большинство из них существуют в виде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народных гуляний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а часть – как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состязания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При этом победам не придается большого значения, важнее всего для участников - славно провести время. Итак начнем наше виртуальное путешествие в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мир праздника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rosebulgaria17.jp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7691">
            <a:off x="4602767" y="2750894"/>
            <a:ext cx="1846524" cy="1384894"/>
          </a:xfrm>
          <a:prstGeom prst="rect">
            <a:avLst/>
          </a:prstGeom>
          <a:ln w="19050">
            <a:noFill/>
          </a:ln>
        </p:spPr>
      </p:pic>
      <p:pic>
        <p:nvPicPr>
          <p:cNvPr id="9" name="Рисунок 8" descr="b7e870fe16253b03d4f5e4eca7c887cf_XL.jp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08494">
            <a:off x="2763856" y="2814068"/>
            <a:ext cx="1800200" cy="1230137"/>
          </a:xfrm>
          <a:prstGeom prst="rect">
            <a:avLst/>
          </a:prstGeom>
        </p:spPr>
      </p:pic>
      <p:pic>
        <p:nvPicPr>
          <p:cNvPr id="10" name="Рисунок 9" descr="festival-ananasov.jp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01547">
            <a:off x="149491" y="1239104"/>
            <a:ext cx="2014842" cy="1152238"/>
          </a:xfrm>
          <a:prstGeom prst="rect">
            <a:avLst/>
          </a:prstGeom>
        </p:spPr>
      </p:pic>
      <p:pic>
        <p:nvPicPr>
          <p:cNvPr id="11" name="Рисунок 10" descr="15650388_304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5610">
            <a:off x="2014262" y="1250154"/>
            <a:ext cx="1911433" cy="1075689"/>
          </a:xfrm>
          <a:prstGeom prst="rect">
            <a:avLst/>
          </a:prstGeom>
        </p:spPr>
      </p:pic>
      <p:pic>
        <p:nvPicPr>
          <p:cNvPr id="8" name="Рисунок 7" descr="original_111.jpg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5487">
            <a:off x="4941078" y="1189796"/>
            <a:ext cx="1771017" cy="1183039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2" name="Рисунок 11" descr="1250621.jpg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95571">
            <a:off x="3530700" y="1689249"/>
            <a:ext cx="1679348" cy="108198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465980" y="1191478"/>
            <a:ext cx="2592288" cy="296444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 startAt="14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2" action="ppaction://hlinksldjump"/>
              </a:rPr>
              <a:t>Карнавал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  <a:hlinkClick r:id="rId22" action="ppaction://hlinksldjump"/>
              </a:rPr>
              <a:t>Ла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2" action="ppaction://hlinksldjump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  <a:hlinkClick r:id="rId22" action="ppaction://hlinksldjump"/>
              </a:rPr>
              <a:t>Томатина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2" action="ppaction://hlinksldjump"/>
              </a:rPr>
              <a:t>»;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14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3" action="ppaction://hlinksldjump"/>
              </a:rPr>
              <a:t>Фестиваль шоколада;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16.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4" action="ppaction://hlinksldjump"/>
              </a:rPr>
              <a:t>Венецианский карнавал;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17.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5" action="ppaction://hlinksldjump"/>
              </a:rPr>
              <a:t>Фестиваль пиццы;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18.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6" action="ppaction://hlinksldjump"/>
              </a:rPr>
              <a:t>Марш Зомби;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19.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7" action="ppaction://hlinksldjump"/>
              </a:rPr>
              <a:t>Фестиваль воздушных змеев;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20.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8" action="ppaction://hlinksldjump"/>
              </a:rPr>
              <a:t>Праздник селедки;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21. 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9" action="ppaction://hlinksldjump"/>
              </a:rPr>
              <a:t>Фестиваль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  <a:hlinkClick r:id="rId29" action="ppaction://hlinksldjump"/>
              </a:rPr>
              <a:t>Геревол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9" action="ppaction://hlinksldjump"/>
              </a:rPr>
              <a:t>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22. 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30" action="ppaction://hlinksldjump"/>
              </a:rPr>
              <a:t>Фестиваль «Горящий человек»;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23. 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31" action="ppaction://hlinksldjump"/>
              </a:rPr>
              <a:t>Фестиваль летних игр;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24. 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32" action="ppaction://hlinksldjump"/>
              </a:rPr>
              <a:t>Фестиваль ракет;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25. 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33" action="ppaction://hlinksldjump"/>
              </a:rPr>
              <a:t>Фестиваль ананаса;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26. 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34" action="ppaction://hlinksldjump"/>
              </a:rPr>
              <a:t>Фестиваль лимонов;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27. 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35" action="ppaction://hlinksldjump"/>
              </a:rPr>
              <a:t>Каннский кинофестиваль;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28. 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36" action="ppaction://hlinksldjump"/>
              </a:rPr>
              <a:t>Фестиваль гурманов;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29. 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37" action="ppaction://hlinksldjump"/>
              </a:rPr>
              <a:t>Литература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5192038_E2F1EFEBE5F1EA20E7E2E5E7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9788" cy="51547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196" y="3219821"/>
            <a:ext cx="6408712" cy="18722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 в году, в Калгари проводится интересное и, одновременно,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странное событие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именуемое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Маршем Зомби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Именно тогда люди выливают на себя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мегалитры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искусственной крови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сооружают костюмы и тратят тысячи долларов на самые настоящие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«визуальные эффекты»,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того чтобы пройти по улицам в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образе живых мертвецов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Отдельной особенностью стала повышенная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реалистичность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когда толпа «живых мертвецов» имитирует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нападение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 «случайных прохожих», попутно нанося им грим и разрывая одежду, после чего «новые зомби» вливаются в общий поток.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(В апреле 2009 года в Москве прошла одна из первых подобных акций в России)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«Марш Зомби»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(Канада)</a:t>
            </a:r>
          </a:p>
        </p:txBody>
      </p:sp>
      <p:pic>
        <p:nvPicPr>
          <p:cNvPr id="9" name="Рисунок 8" descr="1000x563_34751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95" y="959110"/>
            <a:ext cx="3631773" cy="2044688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Рисунок 9" descr="zombi_festival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35452">
            <a:off x="6644154" y="3141840"/>
            <a:ext cx="2337914" cy="1558609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Рисунок 10" descr="zombie-walk-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592">
            <a:off x="6437718" y="1015788"/>
            <a:ext cx="2598785" cy="1728192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 descr="zombie_large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192" y="0"/>
            <a:ext cx="760240" cy="771550"/>
          </a:xfrm>
          <a:prstGeom prst="rect">
            <a:avLst/>
          </a:prstGeom>
        </p:spPr>
      </p:pic>
      <p:pic>
        <p:nvPicPr>
          <p:cNvPr id="12" name="Рисунок 11" descr="1003203065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275606"/>
            <a:ext cx="1262609" cy="1872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Прямоугольник 12"/>
          <p:cNvSpPr/>
          <p:nvPr/>
        </p:nvSpPr>
        <p:spPr>
          <a:xfrm>
            <a:off x="4932040" y="1923678"/>
            <a:ext cx="1512168" cy="12241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Карташкин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А. С. Праздник с чудесами : Искусство сценического волшебства : [книга для учителя] / Анатолий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Карташкин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 – Москва : Просвещение, 1993. - 186 с. : ил.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5192038_E2F1EFEBE5F1EA20E7E2E5E7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9788" cy="5154743"/>
          </a:xfrm>
          <a:prstGeom prst="rect">
            <a:avLst/>
          </a:prstGeom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52970">
            <a:off x="205076" y="3001574"/>
            <a:ext cx="2454876" cy="1841157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936104" y="627534"/>
            <a:ext cx="7236296" cy="288032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Именно в Китае, на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родине воздушных змеев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каждую весну проводится фестиваль, посвященный им. Что еще может сравниться со зрелищем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парящих в небе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воздушных змеев? Каждый участник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Международного фестиваля змеев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старается сотворить нечто особенное, так что главные герои праздника – не обычные воздушные змеи, а настоящие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произведения искусства.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Церемония открытия фестиваля воздушных змеев по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зрелищности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не уступает церемонии открытия Олимпийских игр. Все желающие могут посетить музей воздушного змея, принять участие в конкурсах, а также проголосовать за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Короля змеев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Kite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-72008"/>
            <a:ext cx="915566" cy="915566"/>
          </a:xfrm>
          <a:prstGeom prst="rect">
            <a:avLst/>
          </a:prstGeom>
        </p:spPr>
      </p:pic>
      <p:pic>
        <p:nvPicPr>
          <p:cNvPr id="10" name="Рисунок 9" descr="3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6897CD"/>
              </a:clrFrom>
              <a:clrTo>
                <a:srgbClr val="6897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43558"/>
            <a:ext cx="1691680" cy="1788874"/>
          </a:xfrm>
          <a:prstGeom prst="rect">
            <a:avLst/>
          </a:prstGeom>
        </p:spPr>
      </p:pic>
      <p:pic>
        <p:nvPicPr>
          <p:cNvPr id="12" name="Рисунок 11" descr="20170504155528_266851533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82017">
            <a:off x="6194808" y="2952167"/>
            <a:ext cx="2875502" cy="1916460"/>
          </a:xfrm>
          <a:prstGeom prst="rect">
            <a:avLst/>
          </a:prstGeom>
        </p:spPr>
      </p:pic>
      <p:pic>
        <p:nvPicPr>
          <p:cNvPr id="11" name="Рисунок 10" descr="1060057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0649">
            <a:off x="6795997" y="941799"/>
            <a:ext cx="2348331" cy="15663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«Фестиваль воздушных змеев»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(Китай)</a:t>
            </a:r>
          </a:p>
        </p:txBody>
      </p:sp>
      <p:pic>
        <p:nvPicPr>
          <p:cNvPr id="14" name="Рисунок 13" descr="Kite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-92546"/>
            <a:ext cx="936104" cy="936104"/>
          </a:xfrm>
          <a:prstGeom prst="rect">
            <a:avLst/>
          </a:prstGeom>
        </p:spPr>
      </p:pic>
      <p:pic>
        <p:nvPicPr>
          <p:cNvPr id="15" name="Рисунок 14" descr="al_book_24474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5817" y="3127451"/>
            <a:ext cx="1080120" cy="18186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6" name="Прямоугольник 15"/>
          <p:cNvSpPr/>
          <p:nvPr/>
        </p:nvSpPr>
        <p:spPr>
          <a:xfrm>
            <a:off x="3995936" y="4155926"/>
            <a:ext cx="1584176" cy="7200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Эберхард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В. Китайские праздники / [пер. Н. Ц.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Мункуева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]. – Москва : Наука, 1977. – 128 с.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5192038_E2F1EFEBE5F1EA20E7E2E5E7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9788" cy="51547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«Праздник селедки»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(Нидерланды)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71800" y="843558"/>
            <a:ext cx="6264696" cy="1944216"/>
          </a:xfrm>
          <a:prstGeom prst="roundRect">
            <a:avLst/>
          </a:prstGeom>
          <a:solidFill>
            <a:srgbClr val="FF99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/>
              <a:t>	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Праздник селедки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один из самых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не стандартных праздников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Отмечают его, когда возвращаются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 улова первые корабли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Причем первый корабль получает денежное вознаграждение. А первая бочка сразу отправляется на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королевский стол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Вторая же бочка селедки продается с аукциона (цена за эту бочку достигает  30 000 евро, и вырученные деньги отправляются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благотворительность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Дальше селедка расходится по рукам самых обыкновенных людей. Причем потребляют ее тут же – прямо на улице. И считается почетно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проглотить рыбу целиком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В День Селедки гавань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украшается флажками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повсюду играет музыка, голландцы палят в небо из своих старых ружей, а на воде собираются самые различные корабли – и старинные и самые современные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c0bb39e1a87695a80db9c3ea76e81d5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8928" y="3172084"/>
            <a:ext cx="2787183" cy="1851670"/>
          </a:xfrm>
          <a:prstGeom prst="rect">
            <a:avLst/>
          </a:prstGeom>
        </p:spPr>
      </p:pic>
      <p:pic>
        <p:nvPicPr>
          <p:cNvPr id="15" name="Рисунок 14" descr="prazdnik_seledki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362" y="3155181"/>
            <a:ext cx="2986746" cy="1988319"/>
          </a:xfrm>
          <a:prstGeom prst="rect">
            <a:avLst/>
          </a:prstGeom>
        </p:spPr>
      </p:pic>
      <p:pic>
        <p:nvPicPr>
          <p:cNvPr id="16" name="Рисунок 15" descr="Vlaggetjesdag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3" y="3167891"/>
            <a:ext cx="3065805" cy="1779662"/>
          </a:xfrm>
          <a:prstGeom prst="rect">
            <a:avLst/>
          </a:prstGeom>
        </p:spPr>
      </p:pic>
      <p:pic>
        <p:nvPicPr>
          <p:cNvPr id="8" name="Рисунок 7" descr="1a9c78fd73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0755" y="0"/>
            <a:ext cx="1041685" cy="771550"/>
          </a:xfrm>
          <a:prstGeom prst="rect">
            <a:avLst/>
          </a:prstGeom>
        </p:spPr>
      </p:pic>
      <p:pic>
        <p:nvPicPr>
          <p:cNvPr id="9" name="Рисунок 8" descr="1385669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843558"/>
            <a:ext cx="1491731" cy="17055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Прямоугольник 9"/>
          <p:cNvSpPr/>
          <p:nvPr/>
        </p:nvSpPr>
        <p:spPr>
          <a:xfrm>
            <a:off x="179512" y="2499742"/>
            <a:ext cx="2592288" cy="6480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Календарные обычаи и обряды в странах зарубежной Европы. Конец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– начало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Летне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– осенние праздники / [отв. ред. С. А. Токарев]. – Москва : Наука, 1978. – 293 с. : ил.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5192038_E2F1EFEBE5F1EA20E7E2E5E7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9788" cy="5154743"/>
          </a:xfrm>
          <a:prstGeom prst="rect">
            <a:avLst/>
          </a:prstGeom>
        </p:spPr>
      </p:pic>
      <p:sp>
        <p:nvSpPr>
          <p:cNvPr id="3" name="Загнутый угол 2"/>
          <p:cNvSpPr/>
          <p:nvPr/>
        </p:nvSpPr>
        <p:spPr>
          <a:xfrm>
            <a:off x="107504" y="3507854"/>
            <a:ext cx="8928992" cy="1538134"/>
          </a:xfrm>
          <a:prstGeom prst="foldedCorner">
            <a:avLst>
              <a:gd name="adj" fmla="val 7801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Буйство ярких нарядов, экзотическая романтика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танцевальное безумие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все это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фестиваль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Геревол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древний праздник Западной Африки превосходит по зрелищности многие популярные фестивали. В наши дни, как и столетия назад, главным предназначением праздника является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 пары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молодого и неженатого мужчины. Во время танцевальных марафонов их участники должны продемонстрировать такие качества, как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стройность, высокий рост, здоровые зубы и выносливость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Во втором этапе состязания им предстоит показательно улыбаться и оставаться на ногах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ударами длинных шестов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Приоритет в завязывании отношений на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«ярмарке тщеславия»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Геревола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всегда принадлежит женщинам. Знаком внимания, который показывает дама служит указующий жест, после которого избранник заявляет о своих желаниях, поднося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сосуд с молоком родителям будущей жены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«Фестиваль </a:t>
            </a:r>
            <a:r>
              <a:rPr lang="ru-RU" sz="28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Геревол</a:t>
            </a:r>
            <a:r>
              <a:rPr lang="ru-RU" sz="2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(Республика Нигер)</a:t>
            </a:r>
          </a:p>
        </p:txBody>
      </p:sp>
      <p:pic>
        <p:nvPicPr>
          <p:cNvPr id="9" name="Рисунок 8" descr="8f415a85f35d68512fabc74e242b30c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915566"/>
            <a:ext cx="2100738" cy="1179071"/>
          </a:xfrm>
          <a:prstGeom prst="rect">
            <a:avLst/>
          </a:prstGeom>
        </p:spPr>
      </p:pic>
      <p:pic>
        <p:nvPicPr>
          <p:cNvPr id="11" name="Рисунок 10" descr="203814ef94f61a3bcb7f7e749b412b1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915566"/>
            <a:ext cx="2001123" cy="1237849"/>
          </a:xfrm>
          <a:prstGeom prst="rect">
            <a:avLst/>
          </a:prstGeom>
        </p:spPr>
      </p:pic>
      <p:pic>
        <p:nvPicPr>
          <p:cNvPr id="12" name="Рисунок 11" descr="f3ed03446bf6bce7da5fcd2f5901efa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17656">
            <a:off x="113884" y="1995075"/>
            <a:ext cx="2051720" cy="1244020"/>
          </a:xfrm>
          <a:prstGeom prst="rect">
            <a:avLst/>
          </a:prstGeom>
        </p:spPr>
      </p:pic>
      <p:pic>
        <p:nvPicPr>
          <p:cNvPr id="13" name="Рисунок 12" descr="s1200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10886"/>
            <a:ext cx="1127358" cy="750398"/>
          </a:xfrm>
          <a:prstGeom prst="rect">
            <a:avLst/>
          </a:prstGeom>
        </p:spPr>
      </p:pic>
      <p:pic>
        <p:nvPicPr>
          <p:cNvPr id="14" name="Рисунок 13" descr="543398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40352" y="1131590"/>
            <a:ext cx="1284702" cy="20882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Прямоугольник 14"/>
          <p:cNvSpPr/>
          <p:nvPr/>
        </p:nvSpPr>
        <p:spPr>
          <a:xfrm>
            <a:off x="5652120" y="2427734"/>
            <a:ext cx="1872208" cy="8640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Праздники, обряды, традиции. – 2-е изд., дополнено и переработано / [сост. : Б.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Марьянов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]. – Москва : Молодая гвардия, 1979.  – 159 с., ил.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XXVIII_2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843558"/>
            <a:ext cx="1846536" cy="1477229"/>
          </a:xfrm>
          <a:prstGeom prst="rect">
            <a:avLst/>
          </a:prstGeom>
        </p:spPr>
      </p:pic>
      <p:pic>
        <p:nvPicPr>
          <p:cNvPr id="10" name="Рисунок 9" descr="36b5894276eba283a492d5fcd70508af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59108">
            <a:off x="2397574" y="1953708"/>
            <a:ext cx="2155720" cy="1320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5192038_E2F1EFEBE5F1EA20E7E2E5E7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9788" cy="5154743"/>
          </a:xfrm>
          <a:prstGeom prst="rect">
            <a:avLst/>
          </a:prstGeom>
        </p:spPr>
      </p:pic>
      <p:sp>
        <p:nvSpPr>
          <p:cNvPr id="3" name="Загнутый угол 2"/>
          <p:cNvSpPr/>
          <p:nvPr/>
        </p:nvSpPr>
        <p:spPr>
          <a:xfrm>
            <a:off x="107504" y="843558"/>
            <a:ext cx="3096344" cy="3816424"/>
          </a:xfrm>
          <a:prstGeom prst="foldedCorner">
            <a:avLst>
              <a:gd name="adj" fmla="val 780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/>
              <a:t>	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Горящий человек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 похож ни на один из фестивалей мира. Это масштабное мероприятие, в ходе которого каждый год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пустыне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строят настоящий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палаточный город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Каждый посетитель тщательно продумывает свой образ, здесь идеально работает правило –чем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креативнее наряд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тем лучше. Участники утверждают, что по энергетике близкого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арт-мероприятия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мире не существует. Сюда приезжают за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эмоциями и вдохновением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Символом мероприятия является деревянная статуя человека.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Именно благодаря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Burning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Man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поисковая система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получила свои знаменитые тематические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дудлы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те самые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анимашки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главной странице поисковика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Фестиваль «Горящий человек»</a:t>
            </a:r>
          </a:p>
          <a:p>
            <a:pPr algn="ctr"/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(США)</a:t>
            </a:r>
          </a:p>
        </p:txBody>
      </p:sp>
      <p:pic>
        <p:nvPicPr>
          <p:cNvPr id="9" name="Рисунок 8" descr="1472742217_burning-man-2016-2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0504" y="1059582"/>
            <a:ext cx="2527081" cy="1424540"/>
          </a:xfrm>
          <a:prstGeom prst="rect">
            <a:avLst/>
          </a:prstGeom>
        </p:spPr>
      </p:pic>
      <p:pic>
        <p:nvPicPr>
          <p:cNvPr id="10" name="Рисунок 9" descr="Burning_Man_2013_Sidney_Erthal-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8665">
            <a:off x="6876256" y="915566"/>
            <a:ext cx="2138146" cy="1424540"/>
          </a:xfrm>
          <a:prstGeom prst="rect">
            <a:avLst/>
          </a:prstGeom>
        </p:spPr>
      </p:pic>
      <p:pic>
        <p:nvPicPr>
          <p:cNvPr id="11" name="Рисунок 10" descr="cms-image-000026218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3" y="2643758"/>
            <a:ext cx="3744415" cy="1642793"/>
          </a:xfrm>
          <a:prstGeom prst="rect">
            <a:avLst/>
          </a:prstGeom>
        </p:spPr>
      </p:pic>
      <p:pic>
        <p:nvPicPr>
          <p:cNvPr id="12" name="Рисунок 11" descr="The-Great-Heads-X2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69400">
            <a:off x="3522650" y="1004515"/>
            <a:ext cx="2120246" cy="1424540"/>
          </a:xfrm>
          <a:prstGeom prst="rect">
            <a:avLst/>
          </a:prstGeom>
        </p:spPr>
      </p:pic>
      <p:pic>
        <p:nvPicPr>
          <p:cNvPr id="14" name="Рисунок 13" descr="Burning-Man-logo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51470"/>
            <a:ext cx="1080121" cy="717922"/>
          </a:xfrm>
          <a:prstGeom prst="rect">
            <a:avLst/>
          </a:prstGeom>
        </p:spPr>
      </p:pic>
      <p:pic>
        <p:nvPicPr>
          <p:cNvPr id="13" name="Рисунок 12" descr="1225918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2859782"/>
            <a:ext cx="1388674" cy="20882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Прямоугольник 14"/>
          <p:cNvSpPr/>
          <p:nvPr/>
        </p:nvSpPr>
        <p:spPr>
          <a:xfrm>
            <a:off x="4355976" y="4443958"/>
            <a:ext cx="3168352" cy="5040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Павлова, А.  Праздники в США (осень-зима) : [материалы к урокам] / Алена Павлова. – Москва : Чистые пруды, 2005. - 32 с. : ил. - (Библиотечка "Первого сентября"). 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5192038_E2F1EFEBE5F1EA20E7E2E5E7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9788" cy="5154743"/>
          </a:xfrm>
          <a:prstGeom prst="rect">
            <a:avLst/>
          </a:prstGeom>
        </p:spPr>
      </p:pic>
      <p:sp>
        <p:nvSpPr>
          <p:cNvPr id="3" name="Загнутый угол 2"/>
          <p:cNvSpPr/>
          <p:nvPr/>
        </p:nvSpPr>
        <p:spPr>
          <a:xfrm>
            <a:off x="107504" y="843558"/>
            <a:ext cx="2736304" cy="3960440"/>
          </a:xfrm>
          <a:prstGeom prst="foldedCorner">
            <a:avLst>
              <a:gd name="adj" fmla="val 7801"/>
            </a:avLst>
          </a:prstGeom>
          <a:solidFill>
            <a:schemeClr val="bg2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США проходит один из самых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своеобразных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хотя и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веселых праздников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 названием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фестиваль летних игр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Этот праздник отличается от других развлекательных мероприятий своей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бесшабашностью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вседозволенностью и отменой всех принятых в обществе рамок.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фестивале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ныряют в грязь, метают туалетные сиденья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счастье, как подковы лошадей, бегают 100-метровки на одной ноге,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плюются арбузными косточками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даже поют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серенады подмышками.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Есть желающие, кто на этом веселом, хотя и грязном мероприятии празднуют даже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свадьбы.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Это мероприятие уже признано одним из пяти самых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сумасшедших событий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США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«Фестиваль летних игр»</a:t>
            </a:r>
          </a:p>
          <a:p>
            <a:pPr algn="ctr"/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(США)</a:t>
            </a:r>
          </a:p>
        </p:txBody>
      </p:sp>
      <p:pic>
        <p:nvPicPr>
          <p:cNvPr id="9" name="Рисунок 8" descr="cc4264b4674d4d6a55b2fbde632b5bc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211710"/>
            <a:ext cx="2378219" cy="1584176"/>
          </a:xfrm>
          <a:prstGeom prst="rect">
            <a:avLst/>
          </a:prstGeom>
        </p:spPr>
      </p:pic>
      <p:pic>
        <p:nvPicPr>
          <p:cNvPr id="10" name="Рисунок 9" descr="interesting_201112201116421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97460">
            <a:off x="3317480" y="1093714"/>
            <a:ext cx="2484275" cy="1656184"/>
          </a:xfrm>
          <a:prstGeom prst="rect">
            <a:avLst/>
          </a:prstGeom>
        </p:spPr>
      </p:pic>
      <p:pic>
        <p:nvPicPr>
          <p:cNvPr id="11" name="Рисунок 10" descr="redneck-games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46272">
            <a:off x="6541376" y="920167"/>
            <a:ext cx="2402936" cy="1802202"/>
          </a:xfrm>
          <a:prstGeom prst="rect">
            <a:avLst/>
          </a:prstGeom>
        </p:spPr>
      </p:pic>
      <p:pic>
        <p:nvPicPr>
          <p:cNvPr id="12" name="Рисунок 11" descr="redneck-games4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11501">
            <a:off x="3470003" y="3057944"/>
            <a:ext cx="2402936" cy="1802202"/>
          </a:xfrm>
          <a:prstGeom prst="rect">
            <a:avLst/>
          </a:prstGeom>
        </p:spPr>
      </p:pic>
      <p:pic>
        <p:nvPicPr>
          <p:cNvPr id="13" name="Рисунок 12" descr="03ba-redneck-summer-games-in-atlanta-belly-flop-contest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43898" y="0"/>
            <a:ext cx="1036533" cy="771550"/>
          </a:xfrm>
          <a:prstGeom prst="rect">
            <a:avLst/>
          </a:prstGeom>
        </p:spPr>
      </p:pic>
      <p:pic>
        <p:nvPicPr>
          <p:cNvPr id="14" name="Рисунок 13" descr="1222415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3075806"/>
            <a:ext cx="1231361" cy="18516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Прямоугольник 14"/>
          <p:cNvSpPr/>
          <p:nvPr/>
        </p:nvSpPr>
        <p:spPr>
          <a:xfrm>
            <a:off x="6012160" y="3867894"/>
            <a:ext cx="1656184" cy="10801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Павлова, А.  Праздники в США (весна-лето) : [материалы к урокам] / Алена Павлова. – Москва : Чистые пруды, 2005. - 30 с. : ил – (Библиотечка "Первого сентября«).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5192038_E2F1EFEBE5F1EA20E7E2E5E7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9788" cy="5154743"/>
          </a:xfrm>
          <a:prstGeom prst="rect">
            <a:avLst/>
          </a:prstGeom>
        </p:spPr>
      </p:pic>
      <p:sp>
        <p:nvSpPr>
          <p:cNvPr id="3" name="Загнутый угол 2"/>
          <p:cNvSpPr/>
          <p:nvPr/>
        </p:nvSpPr>
        <p:spPr>
          <a:xfrm>
            <a:off x="2451110" y="3240360"/>
            <a:ext cx="6660232" cy="1851670"/>
          </a:xfrm>
          <a:prstGeom prst="foldedCorner">
            <a:avLst>
              <a:gd name="adj" fmla="val 7801"/>
            </a:avLst>
          </a:prstGeom>
          <a:solidFill>
            <a:srgbClr val="FFCC66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Один из самых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экстравагантных праздников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свете – это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Фестиваль ракет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Он устраивается  с целью «выпросить» у неба побольше дождей для лучшего урожая риса.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«Ракетчики»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стараются поразить небеса и зрителей огромными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шумными ракетами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Проводится и другие зрелищные мероприятия –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соревнования, красивые яркие парады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разнообразные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танцевальные шоу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театральные представления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и, конечно же,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сытное застолье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Фестиваль достаточно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опасное зрелище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так что солидная доза адреналина обеспечена. После такого необычайного активного отдыха наверняка работается лучше и веселее, даже если капризное небо все-таки не оправдает усилий и ожиданий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«бойцов с небесами»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«Фестиваль ракет»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Тайланд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15" name="Рисунок 14" descr="Festival-raket-Bun-Bang-Faj-v-YAsotone_glavn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6280" y="843558"/>
            <a:ext cx="2608048" cy="1583918"/>
          </a:xfrm>
          <a:prstGeom prst="rect">
            <a:avLst/>
          </a:prstGeom>
        </p:spPr>
      </p:pic>
      <p:pic>
        <p:nvPicPr>
          <p:cNvPr id="17" name="Рисунок 16" descr="ФЕСТИВАЛИ 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11311">
            <a:off x="113779" y="732021"/>
            <a:ext cx="2202288" cy="1524400"/>
          </a:xfrm>
          <a:prstGeom prst="rect">
            <a:avLst/>
          </a:prstGeom>
        </p:spPr>
      </p:pic>
      <p:pic>
        <p:nvPicPr>
          <p:cNvPr id="18" name="Рисунок 17" descr="rocket-festival-thailand-travel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77884">
            <a:off x="112479" y="3513201"/>
            <a:ext cx="2170221" cy="1446814"/>
          </a:xfrm>
          <a:prstGeom prst="rect">
            <a:avLst/>
          </a:prstGeom>
        </p:spPr>
      </p:pic>
      <p:pic>
        <p:nvPicPr>
          <p:cNvPr id="19" name="Рисунок 18" descr="ээ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52847">
            <a:off x="2460993" y="1329422"/>
            <a:ext cx="2256707" cy="1508770"/>
          </a:xfrm>
          <a:prstGeom prst="rect">
            <a:avLst/>
          </a:prstGeom>
        </p:spPr>
      </p:pic>
      <p:pic>
        <p:nvPicPr>
          <p:cNvPr id="10" name="Рисунок 9" descr="61nJb2CJjsL._AC_AA500_QL65_.pn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0"/>
            <a:ext cx="725066" cy="725066"/>
          </a:xfrm>
          <a:prstGeom prst="rect">
            <a:avLst/>
          </a:prstGeom>
        </p:spPr>
      </p:pic>
      <p:pic>
        <p:nvPicPr>
          <p:cNvPr id="13" name="Рисунок 12" descr="ROCKET_FESTIVAL_1.jpe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77494">
            <a:off x="103920" y="2150362"/>
            <a:ext cx="2160240" cy="1537214"/>
          </a:xfrm>
          <a:prstGeom prst="rect">
            <a:avLst/>
          </a:prstGeom>
        </p:spPr>
      </p:pic>
      <p:pic>
        <p:nvPicPr>
          <p:cNvPr id="14" name="Рисунок 13" descr="podari_sebe_prazdnik_entsiklopediya_v_2_t_t_2_14614660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68344" y="921236"/>
            <a:ext cx="1368152" cy="20825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6" name="Прямоугольник 15"/>
          <p:cNvSpPr/>
          <p:nvPr/>
        </p:nvSpPr>
        <p:spPr>
          <a:xfrm>
            <a:off x="5436096" y="2499742"/>
            <a:ext cx="2160240" cy="6480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Подари себе праздник : [энциклопедия]. В 2 т. Т. 1.  / [сост.: Н. Л.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Вадченко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Н. В.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Хаткина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]. - Донецк :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Сталкер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1998. – 510 с. : ил.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5192038_E2F1EFEBE5F1EA20E7E2E5E7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9788" cy="5154743"/>
          </a:xfrm>
          <a:prstGeom prst="rect">
            <a:avLst/>
          </a:prstGeom>
        </p:spPr>
      </p:pic>
      <p:sp>
        <p:nvSpPr>
          <p:cNvPr id="3" name="Загнутый угол 2"/>
          <p:cNvSpPr/>
          <p:nvPr/>
        </p:nvSpPr>
        <p:spPr>
          <a:xfrm>
            <a:off x="5220072" y="843558"/>
            <a:ext cx="3816424" cy="2808312"/>
          </a:xfrm>
          <a:prstGeom prst="foldedCorner">
            <a:avLst>
              <a:gd name="adj" fmla="val 780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 из уникальнейших и весьма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полезных праздников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мире – это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Фестиваль ананаса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Ананас – необыкновенный и удивительный фрукт. Он обладает полезными для здоровья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витаминами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также содержит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йод, магний, хлор, клетчатку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улучшает работу жизненно важных органов. В Таиланде ананас очень высоко ценят и уважают. Во время фестиваля ананаса таиландцы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веселятся, поют песни, пляшут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проводят всяческие мероприятия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соревнования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устраивают обильные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пиршества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главным продуктом которого является ананас. Также в это время проходят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ярмарки и выставки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организуются семинары производителей и переработчиков ананасов. Но самое главное действо – это конкурс красоты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«Мисс Ананас»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«Фестиваль ананаса»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Тайланд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11" name="Рисунок 10" descr="1363349977_lampang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039350"/>
            <a:ext cx="2232248" cy="1923532"/>
          </a:xfrm>
          <a:prstGeom prst="rect">
            <a:avLst/>
          </a:prstGeom>
        </p:spPr>
      </p:pic>
      <p:pic>
        <p:nvPicPr>
          <p:cNvPr id="13" name="Рисунок 12" descr="Festival-ananasov-v-Lampange_glav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8435">
            <a:off x="2317376" y="1092259"/>
            <a:ext cx="2792495" cy="2016224"/>
          </a:xfrm>
          <a:prstGeom prst="rect">
            <a:avLst/>
          </a:prstGeom>
        </p:spPr>
      </p:pic>
      <p:pic>
        <p:nvPicPr>
          <p:cNvPr id="16" name="Рисунок 15" descr="festival-ananasov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3651870"/>
            <a:ext cx="2520280" cy="1441285"/>
          </a:xfrm>
          <a:prstGeom prst="rect">
            <a:avLst/>
          </a:prstGeom>
        </p:spPr>
      </p:pic>
      <p:pic>
        <p:nvPicPr>
          <p:cNvPr id="20" name="Рисунок 19" descr="fingertoe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97515">
            <a:off x="267347" y="1192857"/>
            <a:ext cx="2489123" cy="1866842"/>
          </a:xfrm>
          <a:prstGeom prst="rect">
            <a:avLst/>
          </a:prstGeom>
        </p:spPr>
      </p:pic>
      <p:pic>
        <p:nvPicPr>
          <p:cNvPr id="9" name="Рисунок 8" descr="flat,800x800,075,t.u1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-42310"/>
            <a:ext cx="915566" cy="915566"/>
          </a:xfrm>
          <a:prstGeom prst="rect">
            <a:avLst/>
          </a:prstGeom>
        </p:spPr>
      </p:pic>
      <p:pic>
        <p:nvPicPr>
          <p:cNvPr id="10" name="Рисунок 9" descr="flat,800x800,075,t.u1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826" y="-54430"/>
            <a:ext cx="915566" cy="915566"/>
          </a:xfrm>
          <a:prstGeom prst="rect">
            <a:avLst/>
          </a:prstGeom>
        </p:spPr>
      </p:pic>
      <p:pic>
        <p:nvPicPr>
          <p:cNvPr id="12" name="Рисунок 11" descr="flat,800x800,075,t.u1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-54430"/>
            <a:ext cx="915566" cy="915566"/>
          </a:xfrm>
          <a:prstGeom prst="rect">
            <a:avLst/>
          </a:prstGeom>
        </p:spPr>
      </p:pic>
      <p:pic>
        <p:nvPicPr>
          <p:cNvPr id="14" name="Рисунок 13" descr="1923725306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7784" y="3363838"/>
            <a:ext cx="1603678" cy="1656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Прямоугольник 14"/>
          <p:cNvSpPr/>
          <p:nvPr/>
        </p:nvSpPr>
        <p:spPr>
          <a:xfrm>
            <a:off x="4211960" y="4299942"/>
            <a:ext cx="2160240" cy="6480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Праздники народов мира [Электронный ресурс]. – Москва : Меридиан, 2004. - 1 электрон. опт. диск (CD-ROM). 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5192038_E2F1EFEBE5F1EA20E7E2E5E7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9788" cy="51547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843558"/>
            <a:ext cx="9144000" cy="1368152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Один из самых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удивительных праздников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мире – это необыкновенный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Фестиваль лимонов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который каждый год проходит в городе с весьма подходящим названием 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Ментон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Ведь именно здесь выращиваются настоящие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«лимонные короли»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лучшие лимоны на свете.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дни Фестиваля можно попробовать самые разные сорта лимонов, а также самые разнообразные блюда, напитки и сладости. Но главным зрелищем Фестиваля являются необыкновенные фигуры.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Из цитрусовых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возводятся целые замки, создаются деревья и  персонажей, а так же устраиваются большие парады. Причем каждый фестиваль лимонов обходится устроителям не меньше, чем в 130 тонн лимонов, апельсинов и грейпфрутов. Фестиваль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Ментоне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не только зрелищный, но и очень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полезный для здоровья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«Фестиваль лимонов»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(Франция)</a:t>
            </a:r>
          </a:p>
        </p:txBody>
      </p:sp>
      <p:pic>
        <p:nvPicPr>
          <p:cNvPr id="10" name="Рисунок 9" descr="0_1f8aaf_b0c83a77_ori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5409"/>
            <a:ext cx="2304256" cy="1538091"/>
          </a:xfrm>
          <a:prstGeom prst="rect">
            <a:avLst/>
          </a:prstGeom>
        </p:spPr>
      </p:pic>
      <p:pic>
        <p:nvPicPr>
          <p:cNvPr id="11" name="Рисунок 10" descr="0_b1d0d_25e4a6ed_X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211710"/>
            <a:ext cx="2364441" cy="1584176"/>
          </a:xfrm>
          <a:prstGeom prst="rect">
            <a:avLst/>
          </a:prstGeom>
        </p:spPr>
      </p:pic>
      <p:pic>
        <p:nvPicPr>
          <p:cNvPr id="12" name="Рисунок 11" descr="8ad60e04-e5f2-4a0e-b71e-53b7a131e92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3723878"/>
            <a:ext cx="2523772" cy="1419622"/>
          </a:xfrm>
          <a:prstGeom prst="rect">
            <a:avLst/>
          </a:prstGeom>
        </p:spPr>
      </p:pic>
      <p:pic>
        <p:nvPicPr>
          <p:cNvPr id="13" name="Рисунок 12" descr="b7e870fe16253b03d4f5e4eca7c887cf_XL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7077">
            <a:off x="6909858" y="2256267"/>
            <a:ext cx="2175922" cy="1486880"/>
          </a:xfrm>
          <a:prstGeom prst="rect">
            <a:avLst/>
          </a:prstGeom>
        </p:spPr>
      </p:pic>
      <p:pic>
        <p:nvPicPr>
          <p:cNvPr id="9" name="Рисунок 8" descr="624554386286-350.pn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716" y="-164554"/>
            <a:ext cx="1350150" cy="1080120"/>
          </a:xfrm>
          <a:prstGeom prst="rect">
            <a:avLst/>
          </a:prstGeom>
        </p:spPr>
      </p:pic>
      <p:pic>
        <p:nvPicPr>
          <p:cNvPr id="14" name="Рисунок 13" descr="61a5d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24634">
            <a:off x="62434" y="2317316"/>
            <a:ext cx="2297832" cy="1536675"/>
          </a:xfrm>
          <a:prstGeom prst="rect">
            <a:avLst/>
          </a:prstGeom>
        </p:spPr>
      </p:pic>
      <p:pic>
        <p:nvPicPr>
          <p:cNvPr id="15" name="Рисунок 14" descr="1003142221372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3067" y="3651870"/>
            <a:ext cx="2237445" cy="1491630"/>
          </a:xfrm>
          <a:prstGeom prst="rect">
            <a:avLst/>
          </a:prstGeom>
        </p:spPr>
      </p:pic>
      <p:pic>
        <p:nvPicPr>
          <p:cNvPr id="16" name="Рисунок 15" descr="Festival-limonov-vo-Francii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705876"/>
            <a:ext cx="1916832" cy="1437624"/>
          </a:xfrm>
          <a:prstGeom prst="rect">
            <a:avLst/>
          </a:prstGeom>
        </p:spPr>
      </p:pic>
      <p:pic>
        <p:nvPicPr>
          <p:cNvPr id="17" name="Рисунок 16" descr="lemon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211711"/>
            <a:ext cx="2161084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5192038_E2F1EFEBE5F1EA20E7E2E5E7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9788" cy="51547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843558"/>
            <a:ext cx="8928992" cy="13681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Один из известных и интересных праздников на свете – это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Каннский кинофестиваль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который является одним из значимых событий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мире кино.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Кинофестиваль проходит в конце весны и длится десять дней. На этот праздник собирается не менее 10 тысяч профессионалов со всего мира –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звезды кино, кинорежиссеры, критики, киносценаристы,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иные работники сферы кинематографа, 4 тысячи журналистов со всех уголков планеты и немереное количество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любителей большого экрана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Уникальность и особый подход к отбору фильмов и проведению мероприятия, сделали Каннский кинофестиваль одним из самых знаменитых праздников мира и множество людей собирается, чтобы посмотреть лучшие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мировые кинокартины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увидеть вживую звезд кинематографа или просто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потусить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среди знатоков и поклонников кино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«Каннский кинофестиваль»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(Франция)</a:t>
            </a:r>
          </a:p>
        </p:txBody>
      </p:sp>
      <p:pic>
        <p:nvPicPr>
          <p:cNvPr id="8" name="Рисунок 7" descr="kanny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283718"/>
            <a:ext cx="2477536" cy="1512168"/>
          </a:xfrm>
          <a:prstGeom prst="rect">
            <a:avLst/>
          </a:prstGeom>
        </p:spPr>
      </p:pic>
      <p:pic>
        <p:nvPicPr>
          <p:cNvPr id="6" name="Рисунок 5" descr="wpid-41_1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2283718"/>
            <a:ext cx="2123728" cy="1450624"/>
          </a:xfrm>
          <a:prstGeom prst="rect">
            <a:avLst/>
          </a:prstGeom>
        </p:spPr>
      </p:pic>
      <p:pic>
        <p:nvPicPr>
          <p:cNvPr id="10" name="Рисунок 9" descr="logo-festival-de-cannes-noir.pn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0"/>
            <a:ext cx="1152680" cy="807089"/>
          </a:xfrm>
          <a:prstGeom prst="rect">
            <a:avLst/>
          </a:prstGeom>
        </p:spPr>
      </p:pic>
      <p:pic>
        <p:nvPicPr>
          <p:cNvPr id="9" name="Рисунок 8" descr="6aaea99e7c298c79cd332efc79b917e7f1f13104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89902"/>
            <a:ext cx="2028282" cy="1353598"/>
          </a:xfrm>
          <a:prstGeom prst="rect">
            <a:avLst/>
          </a:prstGeom>
        </p:spPr>
      </p:pic>
      <p:pic>
        <p:nvPicPr>
          <p:cNvPr id="11" name="Рисунок 10" descr="1525939296-6388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3789902"/>
            <a:ext cx="2066562" cy="1353598"/>
          </a:xfrm>
          <a:prstGeom prst="rect">
            <a:avLst/>
          </a:prstGeom>
        </p:spPr>
      </p:pic>
      <p:pic>
        <p:nvPicPr>
          <p:cNvPr id="12" name="Рисунок 11" descr="Aishwarya (158)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771133"/>
            <a:ext cx="2059838" cy="1372367"/>
          </a:xfrm>
          <a:prstGeom prst="rect">
            <a:avLst/>
          </a:prstGeom>
        </p:spPr>
      </p:pic>
      <p:pic>
        <p:nvPicPr>
          <p:cNvPr id="14" name="Рисунок 13" descr="1476100190_cbfbf72af05e9977da1c549f77ccbdb4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265" y="3003798"/>
            <a:ext cx="1625735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Прямоугольник 14"/>
          <p:cNvSpPr/>
          <p:nvPr/>
        </p:nvSpPr>
        <p:spPr>
          <a:xfrm>
            <a:off x="6228184" y="2283718"/>
            <a:ext cx="2808312" cy="5760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Карнавалы. Праздники / [ред. Т. Каширина]. – Москва : Мир энциклопедий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Аванта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+ :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Астрель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2008. - 183 с. : ил. - (Самые красивые и знаменитые).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5192038_E2F1EFEBE5F1EA20E7E2E5E7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295"/>
            <a:ext cx="9149788" cy="51547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30010" y="915566"/>
            <a:ext cx="4716016" cy="2376264"/>
          </a:xfrm>
          <a:prstGeom prst="rect">
            <a:avLst/>
          </a:prstGeom>
          <a:solidFill>
            <a:srgbClr val="00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хочется начать с совершенно особенного и красочного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Аргентинского карнавала.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Сами жители Аргентины называют его –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Карнавалом страны.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Длится эта феерия целых два месяца:  в будние дни люди готовятся к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праздничным субботам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а во время карнавалов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празднуют и веселятся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так, что набираются сил только к следующим выходным. Там вы увидите обязательные шоу с лучшими танцовщицами, исполняющими обворожительную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зажигательную самбу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 бой барабанов, яркие красивые костюмы, шествия, блестящую мишуру,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красочные цветные перья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разнообразные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резные фигуры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ведь весь карнавал проходит в атмосфере всеобщего веселья,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лета и любви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spc="-100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«Аргентинский карнавал»</a:t>
            </a:r>
          </a:p>
          <a:p>
            <a:pPr algn="ctr"/>
            <a:r>
              <a:rPr lang="ru-RU" sz="2400" b="1" i="1" spc="-100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(Аргентина)</a:t>
            </a:r>
          </a:p>
        </p:txBody>
      </p:sp>
      <p:pic>
        <p:nvPicPr>
          <p:cNvPr id="14" name="Рисунок 13" descr="89C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7484">
            <a:off x="177035" y="3400857"/>
            <a:ext cx="2268290" cy="1512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2013-01-19-(222)-gualeguaychu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3363838"/>
            <a:ext cx="2469252" cy="1646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0105170753541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045" y="3435846"/>
            <a:ext cx="2915387" cy="1638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Argentina-Carnival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-164554"/>
            <a:ext cx="3000375" cy="1219200"/>
          </a:xfrm>
          <a:prstGeom prst="rect">
            <a:avLst/>
          </a:prstGeom>
        </p:spPr>
      </p:pic>
      <p:pic>
        <p:nvPicPr>
          <p:cNvPr id="10" name="Рисунок 9" descr="2013-01-19-(470)-gualeguaychu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645100">
            <a:off x="2140055" y="2355081"/>
            <a:ext cx="2304603" cy="1491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00b6acca03e515d231cde3d7ed1ce3eb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8" y="843557"/>
            <a:ext cx="3707904" cy="1626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5192038_E2F1EFEBE5F1EA20E7E2E5E7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9788" cy="5154743"/>
          </a:xfrm>
          <a:prstGeom prst="rect">
            <a:avLst/>
          </a:prstGeom>
        </p:spPr>
      </p:pic>
      <p:sp>
        <p:nvSpPr>
          <p:cNvPr id="3" name="Загнутый угол 2"/>
          <p:cNvSpPr/>
          <p:nvPr/>
        </p:nvSpPr>
        <p:spPr>
          <a:xfrm>
            <a:off x="179512" y="3651870"/>
            <a:ext cx="8856984" cy="1368152"/>
          </a:xfrm>
          <a:prstGeom prst="foldedCorner">
            <a:avLst>
              <a:gd name="adj" fmla="val 7801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 smtClean="0"/>
          </a:p>
          <a:p>
            <a:r>
              <a:rPr lang="ru-RU" sz="1400" dirty="0" smtClean="0"/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Каждую зиму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Санкт-Морице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собираются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лучшие повара мира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обладатели различных премий и наград, всевозможных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поварских титулов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Во время Фестиваля в лучших отелях и ресторанах накрываются столы с самыми необыкновенными и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изысканными кушаньями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устраиваются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кулинарные ревю и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гала-ужины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Фестиваль гурманов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устраивается вовсе не для того, чтобы порадовать людей настоящей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«высокой кухней».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самом деле это праздник для самих поваров, которые хоть пять дней в году могут приготовить то, что способны оценить настоящие профессионалы – то есть коллеги по ремеслу. К тому же во время Фестиваля гурманов проходят интересные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кулинарные саммиты, конференции, мастер-классы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«Фестиваль гурманов»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(Швейцария)</a:t>
            </a:r>
          </a:p>
        </p:txBody>
      </p:sp>
      <p:pic>
        <p:nvPicPr>
          <p:cNvPr id="16" name="Рисунок 15" descr="bg_gastkoech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771550"/>
            <a:ext cx="2903848" cy="1597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 descr="image00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771550"/>
            <a:ext cx="2253507" cy="1524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208_472217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4" y="1635646"/>
            <a:ext cx="2052644" cy="1633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11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1635646"/>
            <a:ext cx="2450122" cy="1633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0x0ss-85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2320" y="-20538"/>
            <a:ext cx="987574" cy="768863"/>
          </a:xfrm>
          <a:prstGeom prst="rect">
            <a:avLst/>
          </a:prstGeom>
        </p:spPr>
      </p:pic>
      <p:pic>
        <p:nvPicPr>
          <p:cNvPr id="11" name="Рисунок 10" descr="326565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7" y="1572028"/>
            <a:ext cx="1187624" cy="19358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Прямоугольник 11"/>
          <p:cNvSpPr/>
          <p:nvPr/>
        </p:nvSpPr>
        <p:spPr>
          <a:xfrm>
            <a:off x="5868144" y="2499742"/>
            <a:ext cx="2088232" cy="10081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Праздничная карусель : сценарии, развлечения, игры, розыгрыши, традиции, поздравления / [авт.-сост. Н. В. Гришечкина, И. М.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Самойлик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Г. В. Чуб]. - Ярославль : Академия развития, 2007. - 255 с. : ил. - (От всей души).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5192038_E2F1EFEBE5F1EA20E7E2E5E7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9788" cy="51547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95486"/>
            <a:ext cx="914400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	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видите, существуют интересные праздники мира на каждый день. Какую дату ни возьми - где-то в мире люди обязательно веселятся и что-то отмечают. И жизнь от этого только выигрывает! </a:t>
            </a:r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002" y="2283718"/>
            <a:ext cx="1265180" cy="18442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8dba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681" y="915566"/>
            <a:ext cx="1303184" cy="16356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5460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431" y="2211710"/>
            <a:ext cx="1272737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0801759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1568" y="915566"/>
            <a:ext cx="1080120" cy="16479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 descr="HcnDDd6R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12360" y="2211710"/>
            <a:ext cx="1270217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Прямоугольник 14"/>
          <p:cNvSpPr/>
          <p:nvPr/>
        </p:nvSpPr>
        <p:spPr>
          <a:xfrm>
            <a:off x="6084168" y="3312368"/>
            <a:ext cx="1656184" cy="8435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Русский праздник. Традиции и обычаи / [авт.-сост. В. А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Нэй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]. – Москва : РИПОЛ классик, 2011. – 352 с. – (Библиотека газеты «Магия и жизнь»).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31840" y="3434612"/>
            <a:ext cx="1584176" cy="69954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Энциклопедия зимних праздников / [сост. : Л. И.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Брудная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]. – Санкт-Петербург :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Респекс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1995. – 464 с.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3363838"/>
            <a:ext cx="1512168" cy="771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Праздники России : начальная школа / [сост. И. Ф.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Яценко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]. - Москва :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Вако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2009. - 95 с.  - (Школьный словарик).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915566"/>
            <a:ext cx="1512168" cy="7200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Веселый праздник : сценарии, песни, игры / [авт.-сост. И.С.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Скрипник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]. - Москва : АСТ ; Донецк :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Сталкер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2007. - 222 с. 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41368" y="915566"/>
            <a:ext cx="1512168" cy="10081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Календарные обычаи и обряды народов Восточной Азии. Годовой цикл / [ред. Р. Ш.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Джарылгасинова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М. В. Крюков]. – Москва : Наука, 1989. – 360 с. : ил.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prazdniki-pamyatnyie-datyi-v-progressivnom-iudaizme-150x15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6854" y="915566"/>
            <a:ext cx="1224136" cy="16931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1" name="Прямоугольник 20"/>
          <p:cNvSpPr/>
          <p:nvPr/>
        </p:nvSpPr>
        <p:spPr>
          <a:xfrm>
            <a:off x="1417032" y="922258"/>
            <a:ext cx="1512168" cy="771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и памятные даты в Прогрессивном (Современном) иудаизме. – Москва : [б. и.], 2000. - 206 с.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4371950"/>
            <a:ext cx="9144000" cy="62753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Подбор материала, монтаж, дизайн, библиографическое описание литературы </a:t>
            </a:r>
          </a:p>
          <a:p>
            <a:pPr algn="ctr"/>
            <a:r>
              <a:rPr lang="ru-RU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главный библиотекарь интеллект – центра </a:t>
            </a:r>
            <a:r>
              <a:rPr lang="ru-RU" sz="14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Урюпина Д.Н.</a:t>
            </a:r>
            <a:endParaRPr lang="ru-RU" sz="1400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5192038_E2F1EFEBE5F1EA20E7E2E5E7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9788" cy="5154743"/>
          </a:xfrm>
          <a:prstGeom prst="rect">
            <a:avLst/>
          </a:prstGeom>
        </p:spPr>
      </p:pic>
      <p:sp>
        <p:nvSpPr>
          <p:cNvPr id="3" name="Загнутый угол 2"/>
          <p:cNvSpPr/>
          <p:nvPr/>
        </p:nvSpPr>
        <p:spPr>
          <a:xfrm>
            <a:off x="87088" y="861136"/>
            <a:ext cx="8964488" cy="1350574"/>
          </a:xfrm>
          <a:prstGeom prst="foldedCorner">
            <a:avLst>
              <a:gd name="adj" fmla="val 7801"/>
            </a:avLst>
          </a:prstGeom>
          <a:solidFill>
            <a:srgbClr val="FFC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Отправляясь в Болгарию вы увидите один из самых уникальных праздников на свете – это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Фестиваль роз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Там выращивается не обычная роза, 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масличная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из которой делают знаменитое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розовое масло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Празднование Фестиваля начинается с розовых полей, где проходит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ритуальный сбор роз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 лепестков которых, потом изготавливают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венки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А дальше праздник переходит в город, где гостей ждет интересная культурная программа: выступления ансамблей,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костюмированные шествия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городу,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Парад роз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концерты и различные смотры,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ярмарки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где ремесленники изготавливают и продают ковры, кувшины с традиционной масличной розой. В дни Фестиваля открыты все достопримечательности города, где можно ознакомиться с историей города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«Фестиваль роз»</a:t>
            </a:r>
          </a:p>
          <a:p>
            <a:pPr algn="ctr"/>
            <a:r>
              <a:rPr lang="ru-RU" sz="2400" b="1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(Болгария)</a:t>
            </a:r>
          </a:p>
        </p:txBody>
      </p:sp>
      <p:pic>
        <p:nvPicPr>
          <p:cNvPr id="10" name="Рисунок 9" descr="rosebulgaria1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7691">
            <a:off x="5444123" y="3402027"/>
            <a:ext cx="2208245" cy="1656184"/>
          </a:xfrm>
          <a:prstGeom prst="rect">
            <a:avLst/>
          </a:prstGeom>
          <a:ln w="19050">
            <a:solidFill>
              <a:srgbClr val="FF3399"/>
            </a:solidFill>
          </a:ln>
        </p:spPr>
      </p:pic>
      <p:pic>
        <p:nvPicPr>
          <p:cNvPr id="11" name="Рисунок 10" descr="Rose-Festival-in-Bulgaria-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10540">
            <a:off x="1307058" y="3541052"/>
            <a:ext cx="2562562" cy="1440160"/>
          </a:xfrm>
          <a:prstGeom prst="rect">
            <a:avLst/>
          </a:prstGeom>
          <a:ln w="19050">
            <a:solidFill>
              <a:srgbClr val="FF3399"/>
            </a:solidFill>
          </a:ln>
        </p:spPr>
      </p:pic>
      <p:pic>
        <p:nvPicPr>
          <p:cNvPr id="12" name="Рисунок 11" descr="rose-festival-kazanlak-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663" y="2283718"/>
            <a:ext cx="2345457" cy="1563638"/>
          </a:xfrm>
          <a:prstGeom prst="rect">
            <a:avLst/>
          </a:prstGeom>
          <a:ln w="19050">
            <a:solidFill>
              <a:srgbClr val="FF3399"/>
            </a:solidFill>
          </a:ln>
        </p:spPr>
      </p:pic>
      <p:pic>
        <p:nvPicPr>
          <p:cNvPr id="13" name="Рисунок 12" descr="6756399-1-bolgarskaya-roza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7378" y="1"/>
            <a:ext cx="842387" cy="771550"/>
          </a:xfrm>
          <a:prstGeom prst="rect">
            <a:avLst/>
          </a:prstGeom>
        </p:spPr>
      </p:pic>
      <p:pic>
        <p:nvPicPr>
          <p:cNvPr id="9" name="Рисунок 8" descr="7festivalroz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24707">
            <a:off x="116694" y="2355726"/>
            <a:ext cx="2304256" cy="1529450"/>
          </a:xfrm>
          <a:prstGeom prst="rect">
            <a:avLst/>
          </a:prstGeom>
          <a:ln w="19050">
            <a:solidFill>
              <a:srgbClr val="FF3399"/>
            </a:solidFill>
          </a:ln>
        </p:spPr>
      </p:pic>
      <p:pic>
        <p:nvPicPr>
          <p:cNvPr id="16" name="Рисунок 15" descr="1003845598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59920" y="2355726"/>
            <a:ext cx="1420592" cy="21696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7" name="Прямоугольник 16"/>
          <p:cNvSpPr/>
          <p:nvPr/>
        </p:nvSpPr>
        <p:spPr>
          <a:xfrm>
            <a:off x="5724128" y="2499742"/>
            <a:ext cx="2016224" cy="6480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Праздники для детей и взрослых : в 2 кн. Кн. 2 . / авт.-сост. Н. В.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Чудакова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 – Москва : АСТ-ЛТД, 1998. – 480 с.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5192038_E2F1EFEBE5F1EA20E7E2E5E7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9788" cy="5154743"/>
          </a:xfrm>
          <a:prstGeom prst="rect">
            <a:avLst/>
          </a:prstGeom>
        </p:spPr>
      </p:pic>
      <p:sp>
        <p:nvSpPr>
          <p:cNvPr id="3" name="Блок-схема: документ 2"/>
          <p:cNvSpPr/>
          <p:nvPr/>
        </p:nvSpPr>
        <p:spPr>
          <a:xfrm>
            <a:off x="4572000" y="873750"/>
            <a:ext cx="4464496" cy="2922136"/>
          </a:xfrm>
          <a:prstGeom prst="flowChartDocumen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Comic Sans MS" pitchFamily="66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Англия же удивила всех своей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шуточной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олимпиадой джентльменов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Это соревнования для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неспортивных, несовременных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но считающих себя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джентльменами,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мужчин.  Соревнования включают в себя такие навыки, как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владение зонтиком во время езды на велосипеде, броски одной шляпы на другую, доведение леди до обморок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 хамским поведением и другие. Баллы присуждаются за щегольство, умение лукаво поднимать брови, и за поддержание безупречной складки на брюках.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Обман и мухлеж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поощряются, но они должны быть выполнены с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чрезмерной любезностью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Участники выбираются из числа публики. Но на этом интересные и уникальные праздник в Англии не заканчиваются…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«Олимпиада джентльменов»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(Англия)</a:t>
            </a:r>
          </a:p>
        </p:txBody>
      </p:sp>
      <p:pic>
        <p:nvPicPr>
          <p:cNvPr id="6" name="Рисунок 5" descr="0_106b71_dcbb1b92_ori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503924"/>
            <a:ext cx="3059832" cy="1588106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Рисунок 6" descr="858x54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26311">
            <a:off x="208489" y="1234234"/>
            <a:ext cx="2318081" cy="1644992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8" name="Рисунок 7" descr="original_11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5487">
            <a:off x="3102819" y="3261113"/>
            <a:ext cx="2512857" cy="1678588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1" name="Рисунок 10" descr="qrymWYmPI5U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-10886"/>
            <a:ext cx="801742" cy="801742"/>
          </a:xfrm>
          <a:prstGeom prst="rect">
            <a:avLst/>
          </a:prstGeom>
        </p:spPr>
      </p:pic>
      <p:pic>
        <p:nvPicPr>
          <p:cNvPr id="9" name="Рисунок 8" descr="01283075.cover_max1500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020" y="3219822"/>
            <a:ext cx="1189476" cy="1872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Прямоугольник 9"/>
          <p:cNvSpPr/>
          <p:nvPr/>
        </p:nvSpPr>
        <p:spPr>
          <a:xfrm>
            <a:off x="5868144" y="3939902"/>
            <a:ext cx="1872208" cy="9361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Праздники в семье и на работе : [особенности подготовки, сценарии и игры, оригинальные идеи] / [сост. Е. Н. Белозерова]. - Москва :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Эксмо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2011. – 318 с. : ил. –  (Тамада. Кладовая идей). 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GettyImages-Chris-J-Ratcliffe-1_1300-min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4236">
            <a:off x="2242557" y="1228592"/>
            <a:ext cx="2189160" cy="1542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5192038_E2F1EFEBE5F1EA20E7E2E5E7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9788" cy="5154743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011016" y="915566"/>
            <a:ext cx="5040560" cy="2664296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Еще одна необычная и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странная забава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которая проходит в Англии – это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сырные гонки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вершины холма сбрасывается, украшенная лентами,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головка сыра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деревянной обшивке, а участники устремляются за ней, пытаясь поймать. Это весело, но сложность задачи состоит в том, что длина склона составляет более 180 метров, а его —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уклон 45 градусов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Так что изловить трёхкилограммовую головку сыра на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крутом склоне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практически невозможно. Поэтому фактическим победителем гонки становится первый человек, которому удаётся пересечь финиш, учитывая особенности трассы, редко кто финиширует иначе, чем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кувыркаясь по склону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Победитель каждого забега традиционно получает круг двойного Глостерского сыра, а также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славу и почёт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А вы бы хотели поучаствовать в  таком состязании?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rgbClr val="FFFF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i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Куперсхилдская</a:t>
            </a:r>
            <a:r>
              <a:rPr lang="ru-RU" sz="2800" b="1" i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сырная гонка»</a:t>
            </a:r>
          </a:p>
          <a:p>
            <a:pPr algn="ctr"/>
            <a:r>
              <a:rPr lang="ru-RU" sz="2400" b="1" i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(Англия)</a:t>
            </a:r>
          </a:p>
        </p:txBody>
      </p:sp>
      <p:pic>
        <p:nvPicPr>
          <p:cNvPr id="8" name="Рисунок 7" descr="5637bd3edd08956a658b45ec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3513">
            <a:off x="52100" y="1002106"/>
            <a:ext cx="2500764" cy="1560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Syrnaja-gonka-pobed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3540512"/>
            <a:ext cx="2782356" cy="1563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festival-lsyrnye-gonkir-v-anglii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59" y="0"/>
            <a:ext cx="1033917" cy="775438"/>
          </a:xfrm>
          <a:prstGeom prst="rect">
            <a:avLst/>
          </a:prstGeom>
        </p:spPr>
      </p:pic>
      <p:pic>
        <p:nvPicPr>
          <p:cNvPr id="10" name="Рисунок 9" descr="cheese_race_in_the_uk_002446_01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93045">
            <a:off x="1356429" y="2084477"/>
            <a:ext cx="2582229" cy="1608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photo_98253579_420643711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805" y="3540512"/>
            <a:ext cx="2602420" cy="1563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1019752094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04" y="3225882"/>
            <a:ext cx="1276075" cy="17941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6" name="Прямоугольник 15"/>
          <p:cNvSpPr/>
          <p:nvPr/>
        </p:nvSpPr>
        <p:spPr>
          <a:xfrm>
            <a:off x="1331640" y="3867894"/>
            <a:ext cx="2592288" cy="11521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Вейс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Г.  История культуры народов мира. Великие христианские государства. Англия, Франция, Германия : обычаи и нравы, костюм, украшения, предметы быта, вооружение, храмы и жилища / Герман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Вейс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 – Москва :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Эксмо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2005. - 141 с. : ил. - (История культуры народов мира).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5192038_E2F1EFEBE5F1EA20E7E2E5E7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9788" cy="51547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496" y="2499742"/>
            <a:ext cx="4104456" cy="25922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 вот в Шотландии проходит самый большой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фестиваль огня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Апхелио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Европе и один из необычных фестивалей в мире.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Весь день праздника проводятся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народные игры, танцы, застолья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где взрослые, и дети надевают специальные костюмы викингов. Когда наступает вечер,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зажигаются факелы, трубит горн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и начинается самое интересное: через весь город к порту несут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деревянный корабль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который строят специально для праздника. Затем его опускают на воду, и бросают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факела на палубу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наблюдая за красочной феерией огня. Далее все жители отправляются обратно в город и продолжают празднование до самого утра: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поют песни, танцуют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проводят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театрализованные представления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rgbClr val="CCCCFF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«Праздник факелов»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(Шотландия)</a:t>
            </a:r>
          </a:p>
        </p:txBody>
      </p:sp>
      <p:pic>
        <p:nvPicPr>
          <p:cNvPr id="7" name="Рисунок 6" descr="логотип-факе-а-п-амени-31233387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-20538"/>
            <a:ext cx="796107" cy="843558"/>
          </a:xfrm>
          <a:prstGeom prst="rect">
            <a:avLst/>
          </a:prstGeom>
        </p:spPr>
      </p:pic>
      <p:pic>
        <p:nvPicPr>
          <p:cNvPr id="11" name="Рисунок 10" descr="1454501875_3500-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38991">
            <a:off x="4284165" y="953413"/>
            <a:ext cx="2321180" cy="1588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738932" y="2571750"/>
            <a:ext cx="2339752" cy="7393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Праздники [Электронный ресурс] : тематические, музыкальные, спортивные. - Москва : Учитель, 2009. - 1 электрон. опт. диск (CD-ROM). - (Серия "Дошкольник"). 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44997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915566"/>
            <a:ext cx="1584176" cy="15841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uphelly_02 (1)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843559"/>
            <a:ext cx="3528391" cy="16236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e10_21900243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789" y="3406613"/>
            <a:ext cx="3635896" cy="1715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1454501922_3816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7788">
            <a:off x="4249989" y="2589451"/>
            <a:ext cx="2484371" cy="17780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5192038_E2F1EFEBE5F1EA20E7E2E5E7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9788" cy="51547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886" y="4227934"/>
            <a:ext cx="9144000" cy="86409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Перемещаемся в Германию, где нас ждёт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яркий праздник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Фестиваль света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октябре Берлин на две недели превращается в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симфонию света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Миллионы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фонарей,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тысячи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прожекторов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сотни огней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фейерверков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преображают город до неузнаваемости. Достопримечательности немецкой столицы становятся частью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световых инсталляций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6666FF"/>
                </a:solidFill>
                <a:latin typeface="Arial" pitchFamily="34" charset="0"/>
                <a:cs typeface="Arial" pitchFamily="34" charset="0"/>
              </a:rPr>
              <a:t>«Фестиваль света»</a:t>
            </a:r>
          </a:p>
          <a:p>
            <a:pPr algn="ctr"/>
            <a:r>
              <a:rPr lang="ru-RU" sz="2400" b="1" i="1" dirty="0" smtClean="0">
                <a:solidFill>
                  <a:srgbClr val="6666FF"/>
                </a:solidFill>
                <a:latin typeface="Arial" pitchFamily="34" charset="0"/>
                <a:cs typeface="Arial" pitchFamily="34" charset="0"/>
              </a:rPr>
              <a:t>(Германия)</a:t>
            </a:r>
          </a:p>
        </p:txBody>
      </p:sp>
      <p:pic>
        <p:nvPicPr>
          <p:cNvPr id="8" name="Рисунок 7" descr="b8aeed96bc351962e0302c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0192" y="824747"/>
            <a:ext cx="2699792" cy="1674995"/>
          </a:xfrm>
          <a:prstGeom prst="rect">
            <a:avLst/>
          </a:prstGeom>
        </p:spPr>
      </p:pic>
      <p:pic>
        <p:nvPicPr>
          <p:cNvPr id="6" name="Рисунок 5" descr="2013-10-09T184404Z_477275578_GM1E9AA06WQ01_RTRMADP_3_GERMANY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124" y="2427734"/>
            <a:ext cx="3422156" cy="1721834"/>
          </a:xfrm>
          <a:prstGeom prst="rect">
            <a:avLst/>
          </a:prstGeom>
        </p:spPr>
      </p:pic>
      <p:pic>
        <p:nvPicPr>
          <p:cNvPr id="9" name="Рисунок 8" descr="Logo_FestivalOfLight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3" y="1"/>
            <a:ext cx="690537" cy="771550"/>
          </a:xfrm>
          <a:prstGeom prst="rect">
            <a:avLst/>
          </a:prstGeom>
        </p:spPr>
      </p:pic>
      <p:pic>
        <p:nvPicPr>
          <p:cNvPr id="10" name="Рисунок 9" descr="igra_sveta_i_teni_dlja_hudoznikov0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850250"/>
            <a:ext cx="1068715" cy="16925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Прямоугольник 10"/>
          <p:cNvSpPr/>
          <p:nvPr/>
        </p:nvSpPr>
        <p:spPr>
          <a:xfrm>
            <a:off x="39350" y="2604408"/>
            <a:ext cx="1835696" cy="8574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Хогарт, Б.  Игра света и тени для художников : учебное издание  / Берн Хогарт . - Учеб. изд. - Тула : Родничок ; Москва :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Астрель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: АСТ, 2001. - 151 с. : ил.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Berlin-81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026544"/>
            <a:ext cx="1807251" cy="1318230"/>
          </a:xfrm>
          <a:prstGeom prst="rect">
            <a:avLst/>
          </a:prstGeom>
        </p:spPr>
      </p:pic>
      <p:pic>
        <p:nvPicPr>
          <p:cNvPr id="13" name="Рисунок 12" descr="festival-sveta-2014-v-berline-10-foto_2.jpe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800" y="2787774"/>
            <a:ext cx="1835696" cy="1223797"/>
          </a:xfrm>
          <a:prstGeom prst="rect">
            <a:avLst/>
          </a:prstGeom>
        </p:spPr>
      </p:pic>
      <p:pic>
        <p:nvPicPr>
          <p:cNvPr id="14" name="Рисунок 13" descr="festival-sveta-2014-v-berline-10-foto_6.jpe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3003798"/>
            <a:ext cx="1728192" cy="1152128"/>
          </a:xfrm>
          <a:prstGeom prst="rect">
            <a:avLst/>
          </a:prstGeom>
        </p:spPr>
      </p:pic>
      <p:pic>
        <p:nvPicPr>
          <p:cNvPr id="7" name="Рисунок 6" descr="3 EPA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0338">
            <a:off x="2003434" y="995569"/>
            <a:ext cx="2662852" cy="1769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5192038_E2F1EFEBE5F1EA20E7E2E5E7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9788" cy="51547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886" y="3774114"/>
            <a:ext cx="9144000" cy="1369386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Веселый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весенний праздник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которому рады все горожане и гости саксонской столицы, и где посредством завораживающих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ритмов джаза и блюза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чудесным образом объединяются музыканты и слушатели. И это -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джаз-фестиваль в Диксиленде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него съезжаются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профессиональные исполнители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просто ценители этого музыкального направления со всего мира. Весь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город поет и танцует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 зажигательную музыку. Не зря Дрезден известен как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столица старого джаза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ежегодно на фестиваль собираются более 500 тысяч поклонников. Во время фестивальных дней проходит множество импровизированных выступлений на разнообразнейших площадках. Завершающий аккорд Диксиленда – большой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парад ансамблей-участников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«Джаз-фестиваль Диксиленда»</a:t>
            </a:r>
          </a:p>
          <a:p>
            <a:pPr algn="ctr"/>
            <a:r>
              <a:rPr lang="ru-RU" sz="2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(Германия)</a:t>
            </a:r>
          </a:p>
        </p:txBody>
      </p:sp>
      <p:pic>
        <p:nvPicPr>
          <p:cNvPr id="9" name="Рисунок 8" descr="15650388_30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71309">
            <a:off x="155909" y="1035366"/>
            <a:ext cx="2811100" cy="1581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Dixieland-Festiva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5572">
            <a:off x="3986843" y="1034352"/>
            <a:ext cx="2699791" cy="1799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Internationales_Dixieland_Festival_2012_Dresden_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139702"/>
            <a:ext cx="2880320" cy="1621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epositphotos_82376550-Jazz-music-festival-logo-poster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40352" y="-186326"/>
            <a:ext cx="1234559" cy="1008112"/>
          </a:xfrm>
          <a:prstGeom prst="rect">
            <a:avLst/>
          </a:prstGeom>
        </p:spPr>
      </p:pic>
      <p:pic>
        <p:nvPicPr>
          <p:cNvPr id="12" name="Рисунок 11" descr="8bc8c7cf5882363f1fda2e241d9bc663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20272" y="915567"/>
            <a:ext cx="1811961" cy="17995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Прямоугольник 12"/>
          <p:cNvSpPr/>
          <p:nvPr/>
        </p:nvSpPr>
        <p:spPr>
          <a:xfrm>
            <a:off x="6570646" y="2859782"/>
            <a:ext cx="2520280" cy="8640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Джаз для всех [Звукозапись : Электронный ресурс] : полная коллекция лучших записей джазовой эпохи. - Электрон. дан. - Москва : Дистрибутор : Агентство, 2012. - 1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 диск (CD-ROM). - (Музыка в формате mp3).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3229</TotalTime>
  <Words>1470</Words>
  <Application>Microsoft Office PowerPoint</Application>
  <PresentationFormat>Экран (16:9)</PresentationFormat>
  <Paragraphs>195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Урюпина</dc:creator>
  <cp:lastModifiedBy>Алдонина</cp:lastModifiedBy>
  <cp:revision>322</cp:revision>
  <dcterms:created xsi:type="dcterms:W3CDTF">2018-04-26T07:42:29Z</dcterms:created>
  <dcterms:modified xsi:type="dcterms:W3CDTF">2018-06-13T13:26:38Z</dcterms:modified>
</cp:coreProperties>
</file>